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9" r:id="rId2"/>
    <p:sldId id="306" r:id="rId3"/>
    <p:sldId id="268" r:id="rId4"/>
    <p:sldId id="269" r:id="rId5"/>
    <p:sldId id="304" r:id="rId6"/>
    <p:sldId id="308" r:id="rId7"/>
    <p:sldId id="311" r:id="rId8"/>
    <p:sldId id="31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007434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391" autoAdjust="0"/>
  </p:normalViewPr>
  <p:slideViewPr>
    <p:cSldViewPr>
      <p:cViewPr>
        <p:scale>
          <a:sx n="100" d="100"/>
          <a:sy n="100" d="100"/>
        </p:scale>
        <p:origin x="-122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1A2C2-84D8-431E-99AC-D37F025F65F6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1F41B-35F1-4DB3-94AB-DE8E1E5A1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5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F41B-35F1-4DB3-94AB-DE8E1E5A16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01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4950" indent="0">
              <a:spcAft>
                <a:spcPts val="600"/>
              </a:spcAft>
              <a:buFont typeface="Arial"/>
              <a:buNone/>
            </a:pPr>
            <a:r>
              <a:rPr lang="en-US" sz="1200" dirty="0" smtClean="0">
                <a:latin typeface="Arial"/>
                <a:cs typeface="Arial"/>
              </a:rPr>
              <a:t>Based on Model of Communities</a:t>
            </a:r>
            <a:r>
              <a:rPr lang="en-US" sz="1200" baseline="0" dirty="0" smtClean="0">
                <a:latin typeface="Arial"/>
                <a:cs typeface="Arial"/>
              </a:rPr>
              <a:t> of Practice</a:t>
            </a:r>
            <a:endParaRPr lang="en-US" sz="1200" dirty="0" smtClean="0">
              <a:latin typeface="Arial"/>
              <a:cs typeface="Arial"/>
            </a:endParaRPr>
          </a:p>
          <a:p>
            <a:pPr marL="454025" indent="-219075">
              <a:spcAft>
                <a:spcPts val="600"/>
              </a:spcAft>
              <a:buFont typeface="Arial"/>
              <a:buChar char="•"/>
            </a:pPr>
            <a:r>
              <a:rPr lang="en-US" sz="1200" dirty="0" smtClean="0">
                <a:latin typeface="Arial"/>
                <a:cs typeface="Arial"/>
              </a:rPr>
              <a:t>formed by </a:t>
            </a:r>
            <a:r>
              <a:rPr lang="en-US" sz="1200" b="1" dirty="0" smtClean="0">
                <a:latin typeface="Arial"/>
                <a:cs typeface="Arial"/>
              </a:rPr>
              <a:t>groups of people</a:t>
            </a:r>
            <a:endParaRPr lang="en-US" sz="1200" dirty="0" smtClean="0">
              <a:latin typeface="Arial"/>
              <a:cs typeface="Arial"/>
            </a:endParaRPr>
          </a:p>
          <a:p>
            <a:pPr marL="454025" indent="-219075">
              <a:spcAft>
                <a:spcPts val="600"/>
              </a:spcAft>
              <a:buFont typeface="Arial"/>
              <a:buChar char="•"/>
            </a:pPr>
            <a:r>
              <a:rPr lang="en-US" sz="1200" b="1" dirty="0" smtClean="0">
                <a:latin typeface="Arial"/>
                <a:cs typeface="Arial"/>
              </a:rPr>
              <a:t>share a significant interest </a:t>
            </a:r>
            <a:r>
              <a:rPr lang="en-US" sz="1200" dirty="0" smtClean="0">
                <a:latin typeface="Arial"/>
                <a:cs typeface="Arial"/>
              </a:rPr>
              <a:t>in a topic and interact regularly to advance that interest, </a:t>
            </a:r>
          </a:p>
          <a:p>
            <a:pPr marL="454025" indent="-219075">
              <a:spcAft>
                <a:spcPts val="600"/>
              </a:spcAft>
              <a:buFont typeface="Arial"/>
              <a:buChar char="•"/>
            </a:pPr>
            <a:r>
              <a:rPr lang="en-US" sz="1200" dirty="0" smtClean="0">
                <a:latin typeface="Arial"/>
                <a:cs typeface="Arial"/>
              </a:rPr>
              <a:t>develop a </a:t>
            </a:r>
            <a:r>
              <a:rPr lang="en-US" sz="1200" b="1" dirty="0" smtClean="0">
                <a:latin typeface="Arial"/>
                <a:cs typeface="Arial"/>
              </a:rPr>
              <a:t>shared repertoire of resources</a:t>
            </a:r>
            <a:r>
              <a:rPr lang="en-US" sz="1200" dirty="0" smtClean="0">
                <a:latin typeface="Arial"/>
                <a:cs typeface="Arial"/>
              </a:rPr>
              <a:t>: experiences, tools, ways of addressing recurring problems—in short a shared practice</a:t>
            </a:r>
          </a:p>
          <a:p>
            <a:pPr marL="454025" indent="-219075">
              <a:spcAft>
                <a:spcPts val="600"/>
              </a:spcAft>
              <a:buFont typeface="Arial"/>
              <a:buChar char="•"/>
            </a:pPr>
            <a:r>
              <a:rPr lang="en-US" sz="1200" dirty="0" smtClean="0">
                <a:latin typeface="Arial"/>
                <a:cs typeface="Arial"/>
              </a:rPr>
              <a:t>do </a:t>
            </a:r>
            <a:r>
              <a:rPr lang="en-US" sz="1200" b="1" dirty="0" smtClean="0">
                <a:latin typeface="Arial"/>
                <a:cs typeface="Arial"/>
              </a:rPr>
              <a:t>not</a:t>
            </a:r>
            <a:r>
              <a:rPr lang="en-US" sz="1200" dirty="0" smtClean="0">
                <a:latin typeface="Arial"/>
                <a:cs typeface="Arial"/>
              </a:rPr>
              <a:t> necessarily work together on a </a:t>
            </a:r>
            <a:r>
              <a:rPr lang="en-US" sz="1200" b="1" dirty="0" smtClean="0">
                <a:latin typeface="Arial"/>
                <a:cs typeface="Arial"/>
              </a:rPr>
              <a:t>daily</a:t>
            </a:r>
            <a:r>
              <a:rPr lang="en-US" sz="1200" dirty="0" smtClean="0">
                <a:latin typeface="Arial"/>
                <a:cs typeface="Arial"/>
              </a:rPr>
              <a:t> basis.</a:t>
            </a:r>
          </a:p>
          <a:p>
            <a:pPr marL="454025" indent="-219075">
              <a:spcAft>
                <a:spcPts val="600"/>
              </a:spcAft>
              <a:buFont typeface="Arial"/>
              <a:buChar char="•"/>
            </a:pPr>
            <a:r>
              <a:rPr lang="en-US" sz="1200" dirty="0" smtClean="0"/>
              <a:t>The Impressionists, for instance, used to meet in cafes and studios to discuss the style of painting they were inventing together. These interactions were essential to making them a community of practice even though they often painted alone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73545-7281-824A-89B5-6B0EE3F979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49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F41B-35F1-4DB3-94AB-DE8E1E5A165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5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76200" y="76200"/>
            <a:ext cx="8991600" cy="1295400"/>
          </a:xfrm>
          <a:prstGeom prst="rect">
            <a:avLst/>
          </a:prstGeom>
          <a:solidFill>
            <a:srgbClr val="000099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us-eu-logo1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67000" y="76200"/>
            <a:ext cx="3676650" cy="84669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9906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 Placeholder 14"/>
          <p:cNvSpPr>
            <a:spLocks noGrp="1"/>
          </p:cNvSpPr>
          <p:nvPr userDrawn="1"/>
        </p:nvSpPr>
        <p:spPr>
          <a:xfrm>
            <a:off x="76200" y="1371600"/>
            <a:ext cx="8991600" cy="5410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3010-138B-4BA3-9168-6BA83A2B077C}" type="datetimeFigureOut">
              <a:rPr lang="en-US" smtClean="0"/>
              <a:pPr/>
              <a:t>11/07/2013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A742-5673-4270-ACED-DAABEE06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s-eu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-eu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470025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u="sng" dirty="0" smtClean="0">
                <a:ea typeface="Calibri"/>
                <a:cs typeface="Times New Roman"/>
              </a:rPr>
              <a:t/>
            </a:r>
            <a:br>
              <a:rPr lang="en-US" sz="2800" u="sng" dirty="0" smtClean="0">
                <a:ea typeface="Calibri"/>
                <a:cs typeface="Times New Roman"/>
              </a:rPr>
            </a:br>
            <a:r>
              <a:rPr lang="en-US" sz="2800" u="sng" dirty="0">
                <a:ea typeface="Calibri"/>
                <a:cs typeface="Times New Roman"/>
              </a:rPr>
              <a:t/>
            </a:r>
            <a:br>
              <a:rPr lang="en-US" sz="2800" u="sng" dirty="0">
                <a:ea typeface="Calibri"/>
                <a:cs typeface="Times New Roman"/>
              </a:rPr>
            </a:br>
            <a:r>
              <a:rPr lang="en-US" sz="3600" dirty="0" smtClean="0">
                <a:ea typeface="Calibri"/>
                <a:cs typeface="Times New Roman"/>
              </a:rPr>
              <a:t>WEBINAR</a:t>
            </a:r>
            <a:r>
              <a:rPr lang="en-US" sz="2800" dirty="0" smtClean="0">
                <a:ea typeface="Calibri"/>
                <a:cs typeface="Times New Roman"/>
              </a:rPr>
              <a:t/>
            </a:r>
            <a:br>
              <a:rPr lang="en-US" sz="2800" dirty="0" smtClean="0">
                <a:ea typeface="Calibri"/>
                <a:cs typeface="Times New Roman"/>
              </a:rPr>
            </a:br>
            <a:r>
              <a:rPr lang="en-US" sz="2800" dirty="0">
                <a:ea typeface="Calibri"/>
                <a:cs typeface="Times New Roman"/>
              </a:rPr>
              <a:t/>
            </a:r>
            <a:br>
              <a:rPr lang="en-US" sz="2800" dirty="0">
                <a:ea typeface="Calibri"/>
                <a:cs typeface="Times New Roman"/>
              </a:rPr>
            </a:br>
            <a:r>
              <a:rPr lang="en-US" sz="2800" dirty="0" smtClean="0">
                <a:ea typeface="Calibri"/>
                <a:cs typeface="Times New Roman"/>
              </a:rPr>
              <a:t/>
            </a:r>
            <a:br>
              <a:rPr lang="en-US" sz="2800" dirty="0" smtClean="0">
                <a:ea typeface="Calibri"/>
                <a:cs typeface="Times New Roman"/>
              </a:rPr>
            </a:br>
            <a:r>
              <a:rPr lang="en-US" sz="2800" dirty="0" smtClean="0">
                <a:ea typeface="Calibri"/>
                <a:cs typeface="Times New Roman"/>
              </a:rPr>
              <a:t>Nanotechnology </a:t>
            </a:r>
            <a:r>
              <a:rPr lang="en-US" sz="2800" dirty="0">
                <a:ea typeface="Calibri"/>
                <a:cs typeface="Times New Roman"/>
              </a:rPr>
              <a:t>Risk Management via Certification of Occupational, Environmental Health and Safety Programs – a Due Diligence Approach</a:t>
            </a:r>
            <a:br>
              <a:rPr lang="en-US" sz="2800" dirty="0">
                <a:ea typeface="Calibri"/>
                <a:cs typeface="Times New Roman"/>
              </a:rPr>
            </a:br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28600" y="1371600"/>
            <a:ext cx="8763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Purpose </a:t>
            </a:r>
            <a:r>
              <a:rPr lang="en-US" sz="2000" b="1" dirty="0">
                <a:latin typeface="Calibri" pitchFamily="34" charset="0"/>
              </a:rPr>
              <a:t>of U.S. – E.U. Partnering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Who</a:t>
            </a:r>
            <a:r>
              <a:rPr lang="en-US" sz="2400" dirty="0"/>
              <a:t>: </a:t>
            </a:r>
            <a:r>
              <a:rPr lang="en-US" sz="2400" dirty="0" err="1"/>
              <a:t>NanoEHS</a:t>
            </a:r>
            <a:r>
              <a:rPr lang="en-US" sz="2400" dirty="0"/>
              <a:t> scientists </a:t>
            </a:r>
            <a:r>
              <a:rPr lang="en-US" sz="2400" dirty="0" smtClean="0"/>
              <a:t>and practitioners from </a:t>
            </a:r>
            <a:r>
              <a:rPr lang="en-US" sz="2400" dirty="0"/>
              <a:t>the U.S. and </a:t>
            </a:r>
            <a:r>
              <a:rPr lang="en-US" sz="2400" dirty="0" smtClean="0"/>
              <a:t>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What</a:t>
            </a:r>
            <a:r>
              <a:rPr lang="en-US" sz="2400" dirty="0"/>
              <a:t>: A platform for scientists to develop a shared repertoire of protocols and methods to overcome research gaps and barriers and to enhance their professional </a:t>
            </a:r>
            <a:r>
              <a:rPr lang="en-US" sz="2400" dirty="0" smtClean="0"/>
              <a:t>relationships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Where</a:t>
            </a:r>
            <a:r>
              <a:rPr lang="en-US" sz="2400" dirty="0"/>
              <a:t>: Video- and/or teleconferences and annual </a:t>
            </a:r>
            <a:r>
              <a:rPr lang="en-US" sz="2400" dirty="0" smtClean="0"/>
              <a:t>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Why</a:t>
            </a:r>
            <a:r>
              <a:rPr lang="en-US" sz="2400" dirty="0"/>
              <a:t>: To address environmental, health, and safety questions about nanomaterials and to collaboratively advance the </a:t>
            </a:r>
            <a:r>
              <a:rPr lang="en-US" sz="2400" dirty="0" smtClean="0"/>
              <a:t>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How</a:t>
            </a:r>
            <a:r>
              <a:rPr lang="en-US" sz="2400" dirty="0"/>
              <a:t>: The communities will be largely self-run with the EC and the U.S. National Nanotechnology Coordination Office providing administrative support.</a:t>
            </a:r>
          </a:p>
          <a:p>
            <a:pPr algn="ctr"/>
            <a:r>
              <a:rPr lang="en-US" sz="2400" dirty="0">
                <a:latin typeface="Calibri" pitchFamily="34" charset="0"/>
                <a:hlinkClick r:id="rId3"/>
              </a:rPr>
              <a:t>http://us-eu.org</a:t>
            </a:r>
            <a:r>
              <a:rPr lang="en-US" sz="2400" dirty="0" smtClean="0">
                <a:latin typeface="Calibri" pitchFamily="34" charset="0"/>
                <a:hlinkClick r:id="rId3"/>
              </a:rPr>
              <a:t>/</a:t>
            </a:r>
            <a:endParaRPr lang="en-US" sz="2400" dirty="0" smtClean="0">
              <a:latin typeface="Calibri" pitchFamily="34" charset="0"/>
            </a:endParaRPr>
          </a:p>
          <a:p>
            <a:pPr algn="ctr"/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3281" y="530263"/>
            <a:ext cx="890647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>
                <a:latin typeface="Arial"/>
                <a:cs typeface="Arial"/>
              </a:rPr>
              <a:t>Communities of Research for </a:t>
            </a:r>
            <a:r>
              <a:rPr lang="en-US" sz="2800" b="1" dirty="0" err="1" smtClean="0">
                <a:latin typeface="Arial"/>
                <a:cs typeface="Arial"/>
              </a:rPr>
              <a:t>NanoEHS</a:t>
            </a:r>
            <a:endParaRPr lang="en-US" sz="2800" b="1" dirty="0" smtClean="0">
              <a:latin typeface="Arial"/>
              <a:cs typeface="Arial"/>
            </a:endParaRPr>
          </a:p>
          <a:p>
            <a:pPr algn="ctr">
              <a:spcAft>
                <a:spcPts val="600"/>
              </a:spcAft>
            </a:pPr>
            <a:r>
              <a:rPr lang="en-US" sz="2800" b="1" dirty="0" smtClean="0">
                <a:latin typeface="Arial"/>
                <a:cs typeface="Arial"/>
              </a:rPr>
              <a:t>(CORs)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3280" y="5083098"/>
            <a:ext cx="8906477" cy="1485234"/>
            <a:chOff x="123280" y="4832218"/>
            <a:chExt cx="8906477" cy="1485234"/>
          </a:xfrm>
        </p:grpSpPr>
        <p:pic>
          <p:nvPicPr>
            <p:cNvPr id="6" name="Picture 8" descr="NanotechImagePP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02" r="29639" b="77779"/>
            <a:stretch>
              <a:fillRect/>
            </a:stretch>
          </p:blipFill>
          <p:spPr bwMode="auto">
            <a:xfrm>
              <a:off x="123280" y="4832218"/>
              <a:ext cx="3935870" cy="1485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3955592" y="4832218"/>
              <a:ext cx="5074165" cy="1485234"/>
              <a:chOff x="1416" y="3299"/>
              <a:chExt cx="3002" cy="738"/>
            </a:xfrm>
          </p:grpSpPr>
          <p:pic>
            <p:nvPicPr>
              <p:cNvPr id="16" name="Picture 40" descr="7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12000" contrast="36000"/>
              </a:blip>
              <a:srcRect l="8289" r="5396"/>
              <a:stretch>
                <a:fillRect/>
              </a:stretch>
            </p:blipFill>
            <p:spPr bwMode="auto">
              <a:xfrm>
                <a:off x="2240" y="3299"/>
                <a:ext cx="751" cy="73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</p:pic>
          <p:pic>
            <p:nvPicPr>
              <p:cNvPr id="17" name="Picture 41" descr="Untitled-1 copy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6000" contrast="30000"/>
              </a:blip>
              <a:srcRect l="1941" t="3352" r="2901" b="2820"/>
              <a:stretch>
                <a:fillRect/>
              </a:stretch>
            </p:blipFill>
            <p:spPr bwMode="auto">
              <a:xfrm>
                <a:off x="1416" y="3299"/>
                <a:ext cx="815" cy="738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</p:pic>
          <p:pic>
            <p:nvPicPr>
              <p:cNvPr id="18" name="Picture 42" descr="lordofring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contrast="18000"/>
              </a:blip>
              <a:srcRect l="3377" t="6369" r="50858" b="56134"/>
              <a:stretch>
                <a:fillRect/>
              </a:stretch>
            </p:blipFill>
            <p:spPr bwMode="auto">
              <a:xfrm>
                <a:off x="3000" y="3299"/>
                <a:ext cx="661" cy="7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</p:pic>
          <p:pic>
            <p:nvPicPr>
              <p:cNvPr id="19" name="Picture 43" descr="Untitled-1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contrast="12000"/>
              </a:blip>
              <a:srcRect l="1601" t="1913" r="3682" b="1913"/>
              <a:stretch>
                <a:fillRect/>
              </a:stretch>
            </p:blipFill>
            <p:spPr bwMode="auto">
              <a:xfrm>
                <a:off x="3670" y="3299"/>
                <a:ext cx="748" cy="729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893627" y="170911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67851" y="1819976"/>
            <a:ext cx="782732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4025" indent="-454025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groups </a:t>
            </a:r>
            <a:r>
              <a:rPr lang="en-US" sz="2400" dirty="0">
                <a:latin typeface="Arial"/>
                <a:cs typeface="Arial"/>
              </a:rPr>
              <a:t>of </a:t>
            </a:r>
            <a:r>
              <a:rPr lang="en-US" sz="2400" b="1" dirty="0" smtClean="0">
                <a:latin typeface="Arial"/>
                <a:cs typeface="Arial"/>
              </a:rPr>
              <a:t>people</a:t>
            </a:r>
            <a:r>
              <a:rPr lang="en-US" sz="2400" dirty="0" smtClean="0">
                <a:latin typeface="Arial"/>
                <a:cs typeface="Arial"/>
              </a:rPr>
              <a:t>: US-EU scientist</a:t>
            </a:r>
            <a:r>
              <a:rPr lang="en-US" sz="2400" i="1" dirty="0" smtClean="0">
                <a:latin typeface="Arial"/>
                <a:cs typeface="Arial"/>
              </a:rPr>
              <a:t>s </a:t>
            </a:r>
            <a:r>
              <a:rPr lang="en-US" sz="2400" dirty="0" smtClean="0">
                <a:latin typeface="Arial"/>
                <a:cs typeface="Arial"/>
              </a:rPr>
              <a:t>and practitioners</a:t>
            </a:r>
            <a:endParaRPr lang="en-US" sz="2400" i="1" dirty="0">
              <a:latin typeface="Arial"/>
              <a:cs typeface="Arial"/>
            </a:endParaRP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400" i="1" dirty="0">
                <a:latin typeface="Arial"/>
                <a:cs typeface="Arial"/>
              </a:rPr>
              <a:t>share a </a:t>
            </a:r>
            <a:r>
              <a:rPr lang="en-US" sz="2400" b="1" i="1" dirty="0">
                <a:latin typeface="Arial"/>
                <a:cs typeface="Arial"/>
              </a:rPr>
              <a:t>significant </a:t>
            </a:r>
            <a:r>
              <a:rPr lang="en-US" sz="2400" b="1" i="1" dirty="0" smtClean="0">
                <a:latin typeface="Arial"/>
                <a:cs typeface="Arial"/>
              </a:rPr>
              <a:t>interest: </a:t>
            </a:r>
            <a:r>
              <a:rPr lang="en-US" sz="2400" i="1" dirty="0" err="1" smtClean="0">
                <a:latin typeface="Arial"/>
                <a:cs typeface="Arial"/>
              </a:rPr>
              <a:t>nanoEHS</a:t>
            </a:r>
            <a:r>
              <a:rPr lang="en-US" sz="2400" i="1" dirty="0" smtClean="0">
                <a:latin typeface="Arial"/>
                <a:cs typeface="Arial"/>
              </a:rPr>
              <a:t> </a:t>
            </a:r>
            <a:endParaRPr lang="en-US" sz="2400" i="1" dirty="0">
              <a:latin typeface="Arial"/>
              <a:cs typeface="Arial"/>
            </a:endParaRP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develop a </a:t>
            </a:r>
            <a:r>
              <a:rPr lang="en-US" sz="2400" b="1" dirty="0">
                <a:latin typeface="Arial"/>
                <a:cs typeface="Arial"/>
              </a:rPr>
              <a:t>shared repertoire of resources</a:t>
            </a:r>
            <a:r>
              <a:rPr lang="en-US" sz="2400" dirty="0">
                <a:latin typeface="Arial"/>
                <a:cs typeface="Arial"/>
              </a:rPr>
              <a:t>: experiences, tools, ways of addressing recurring </a:t>
            </a:r>
            <a:r>
              <a:rPr lang="en-US" sz="2400" dirty="0" smtClean="0">
                <a:latin typeface="Arial"/>
                <a:cs typeface="Arial"/>
              </a:rPr>
              <a:t>questions and challenges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regular contact: </a:t>
            </a:r>
            <a:r>
              <a:rPr lang="en-US" sz="2400" dirty="0" smtClean="0">
                <a:latin typeface="Arial"/>
                <a:cs typeface="Arial"/>
              </a:rPr>
              <a:t>use wikis, webcasts, conference calls, annual US-EU meeting.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243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 smtClean="0">
                <a:latin typeface="Arial"/>
                <a:cs typeface="Arial"/>
              </a:rPr>
              <a:t>Communities of Research for </a:t>
            </a:r>
            <a:r>
              <a:rPr lang="en-US" sz="2800" b="1" dirty="0" err="1" smtClean="0">
                <a:latin typeface="Arial"/>
                <a:cs typeface="Arial"/>
              </a:rPr>
              <a:t>NanoEHS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2708" y="2132471"/>
            <a:ext cx="8156400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latin typeface="Arial"/>
                <a:cs typeface="Arial"/>
              </a:rPr>
              <a:t>Exposure </a:t>
            </a:r>
            <a:r>
              <a:rPr lang="en-US" sz="3200" dirty="0">
                <a:latin typeface="Arial"/>
                <a:cs typeface="Arial"/>
              </a:rPr>
              <a:t>through the Life </a:t>
            </a:r>
            <a:r>
              <a:rPr lang="en-US" sz="3200" dirty="0" smtClean="0">
                <a:latin typeface="Arial"/>
                <a:cs typeface="Arial"/>
              </a:rPr>
              <a:t>Cycle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800" dirty="0">
              <a:latin typeface="Arial"/>
              <a:cs typeface="Arial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 err="1">
                <a:latin typeface="Arial"/>
                <a:cs typeface="Arial"/>
              </a:rPr>
              <a:t>Ecotoxicity</a:t>
            </a:r>
            <a:r>
              <a:rPr lang="en-US" sz="3200" dirty="0">
                <a:latin typeface="Arial"/>
                <a:cs typeface="Arial"/>
              </a:rPr>
              <a:t> Testing and Predictive </a:t>
            </a:r>
            <a:r>
              <a:rPr lang="en-US" sz="3200" dirty="0" smtClean="0">
                <a:latin typeface="Arial"/>
                <a:cs typeface="Arial"/>
              </a:rPr>
              <a:t>Models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800" dirty="0" smtClean="0">
              <a:latin typeface="Arial"/>
              <a:cs typeface="Arial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latin typeface="Arial"/>
                <a:cs typeface="Arial"/>
              </a:rPr>
              <a:t>Predictive </a:t>
            </a:r>
            <a:r>
              <a:rPr lang="en-US" sz="3200" dirty="0">
                <a:latin typeface="Arial"/>
                <a:cs typeface="Arial"/>
              </a:rPr>
              <a:t>Modeling for Human </a:t>
            </a:r>
            <a:r>
              <a:rPr lang="en-US" sz="3200" dirty="0" smtClean="0">
                <a:latin typeface="Arial"/>
                <a:cs typeface="Arial"/>
              </a:rPr>
              <a:t>Health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800" dirty="0">
              <a:latin typeface="Arial"/>
              <a:cs typeface="Arial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4"/>
            </a:pPr>
            <a:r>
              <a:rPr lang="en-US" sz="3200" dirty="0" smtClean="0">
                <a:latin typeface="Arial"/>
                <a:cs typeface="Arial"/>
              </a:rPr>
              <a:t>Databases and Ontologies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4"/>
            </a:pPr>
            <a:endParaRPr lang="en-US" sz="800" dirty="0" smtClean="0">
              <a:latin typeface="Arial"/>
              <a:cs typeface="Arial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4"/>
            </a:pPr>
            <a:r>
              <a:rPr lang="en-US" sz="3200" dirty="0" smtClean="0">
                <a:latin typeface="Arial"/>
                <a:cs typeface="Arial"/>
              </a:rPr>
              <a:t>Risk Assessment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4"/>
            </a:pPr>
            <a:endParaRPr lang="en-US" sz="800" dirty="0" smtClean="0">
              <a:latin typeface="Arial"/>
              <a:cs typeface="Arial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4"/>
            </a:pPr>
            <a:r>
              <a:rPr lang="en-US" sz="3200" dirty="0" smtClean="0">
                <a:latin typeface="Arial"/>
                <a:cs typeface="Arial"/>
              </a:rPr>
              <a:t>Risk Management and Control Measures</a:t>
            </a:r>
            <a:endParaRPr lang="en-US" sz="3200" dirty="0">
              <a:latin typeface="Arial"/>
              <a:cs typeface="Arial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0"/>
            <a:ext cx="9144000" cy="1371600"/>
            <a:chOff x="0" y="0"/>
            <a:chExt cx="9144000" cy="1371600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0" y="0"/>
              <a:ext cx="9144000" cy="1371600"/>
            </a:xfrm>
            <a:prstGeom prst="rect">
              <a:avLst/>
            </a:prstGeom>
            <a:solidFill>
              <a:srgbClr val="000099"/>
            </a:solidFill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7" name="Picture 6" descr="us-eu-logo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00866" y="304797"/>
              <a:ext cx="3676650" cy="846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21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152400" y="2438400"/>
            <a:ext cx="8839200" cy="4419600"/>
          </a:xfrm>
        </p:spPr>
        <p:txBody>
          <a:bodyPr>
            <a:normAutofit/>
          </a:bodyPr>
          <a:lstStyle/>
          <a:p>
            <a:pPr marL="857250" lvl="1" indent="-400050" algn="l" eaLnBrk="1" hangingPunct="1"/>
            <a:r>
              <a:rPr lang="en-US" sz="3300" dirty="0" smtClean="0">
                <a:solidFill>
                  <a:schemeClr val="tx1"/>
                </a:solidFill>
              </a:rPr>
              <a:t> </a:t>
            </a:r>
            <a:endParaRPr lang="en-US" sz="3600" dirty="0" smtClean="0">
              <a:solidFill>
                <a:srgbClr val="7030A0"/>
              </a:solidFill>
            </a:endParaRPr>
          </a:p>
          <a:p>
            <a:pPr lvl="1" algn="l" eaLnBrk="1" hangingPunct="1"/>
            <a:r>
              <a:rPr lang="en-US" sz="2600" dirty="0" smtClean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266700" y="1371599"/>
            <a:ext cx="849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CoR6: </a:t>
            </a:r>
            <a:r>
              <a:rPr lang="en-US" sz="3200" dirty="0" err="1" smtClean="0"/>
              <a:t>Nanosafety</a:t>
            </a:r>
            <a:r>
              <a:rPr lang="en-US" sz="3200" dirty="0" smtClean="0"/>
              <a:t> </a:t>
            </a:r>
            <a:r>
              <a:rPr lang="en-US" sz="3200" dirty="0"/>
              <a:t>Risk Management and Controls</a:t>
            </a:r>
            <a:endParaRPr lang="en-US" sz="3200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057400"/>
            <a:ext cx="8991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 </a:t>
            </a:r>
            <a:r>
              <a:rPr lang="en-US" sz="2200" dirty="0" smtClean="0"/>
              <a:t>The </a:t>
            </a:r>
            <a:r>
              <a:rPr lang="en-US" sz="2200" dirty="0"/>
              <a:t>focus of the Community of </a:t>
            </a:r>
            <a:r>
              <a:rPr lang="en-US" sz="2200" dirty="0" smtClean="0"/>
              <a:t>Research for </a:t>
            </a:r>
            <a:r>
              <a:rPr lang="en-US" sz="2200" dirty="0"/>
              <a:t>Risk Management and Controls is to engage scientists and </a:t>
            </a:r>
            <a:r>
              <a:rPr lang="en-US" sz="2200" dirty="0" err="1"/>
              <a:t>nanosafety</a:t>
            </a:r>
            <a:r>
              <a:rPr lang="en-US" sz="2200" dirty="0"/>
              <a:t> professionals in </a:t>
            </a:r>
            <a:r>
              <a:rPr lang="en-US" sz="2200" b="1" dirty="0"/>
              <a:t>identifying and sharing methodologies, control strategies and demonstrated effective solutions for the common purpose of reducing and preventing adverse health, safety and environmental exposures to nanomaterials</a:t>
            </a:r>
            <a:r>
              <a:rPr lang="en-US" sz="2200" dirty="0"/>
              <a:t>.  Through participation in active exchange of interested and knowledgeable scientists and professionals, development of best practices can emerge that can be widely shared. Also, the </a:t>
            </a:r>
            <a:r>
              <a:rPr lang="en-US" sz="2200" dirty="0" err="1"/>
              <a:t>CoR</a:t>
            </a:r>
            <a:r>
              <a:rPr lang="en-US" sz="2200" dirty="0"/>
              <a:t> will identify specific research needs to improve risk management decision-making where gaps are found in the fundamental risk management variables</a:t>
            </a:r>
            <a:r>
              <a:rPr lang="en-US" sz="2200" dirty="0" smtClean="0"/>
              <a:t>.</a:t>
            </a:r>
          </a:p>
          <a:p>
            <a:r>
              <a:rPr lang="en-US" sz="2200" dirty="0" smtClean="0">
                <a:effectLst/>
              </a:rPr>
              <a:t>CoR6 Co-Chairs: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effectLst/>
              </a:rPr>
              <a:t>Larry Gibbs, </a:t>
            </a:r>
            <a:r>
              <a:rPr lang="en-US" dirty="0" smtClean="0">
                <a:effectLst/>
              </a:rPr>
              <a:t>Stanford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Tom Van </a:t>
            </a:r>
            <a:r>
              <a:rPr lang="en-US" sz="2200" dirty="0" err="1" smtClean="0"/>
              <a:t>Teunenbroek</a:t>
            </a:r>
            <a:r>
              <a:rPr lang="en-US" sz="2200" dirty="0" smtClean="0"/>
              <a:t>, </a:t>
            </a:r>
            <a:r>
              <a:rPr lang="en-US" dirty="0"/>
              <a:t>Ministry of Infrastructure and Environment, The Netherlands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a typeface="Calibri"/>
                <a:cs typeface="Times New Roman"/>
              </a:rPr>
              <a:t>Nanotechnology Risk Management via Certification of Occupational, Environmental Health and Safety Programs – a Due Diligence Approach</a:t>
            </a:r>
            <a:br>
              <a:rPr lang="en-US" sz="2800" dirty="0">
                <a:ea typeface="Calibri"/>
                <a:cs typeface="Times New Roman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01000" cy="2133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Presenters: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Ilise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L </a:t>
            </a:r>
            <a:r>
              <a:rPr lang="en-US" sz="2400" dirty="0" err="1">
                <a:solidFill>
                  <a:schemeClr val="tx1"/>
                </a:solidFill>
              </a:rPr>
              <a:t>Feitshans</a:t>
            </a:r>
            <a:r>
              <a:rPr lang="en-US" sz="2400" dirty="0">
                <a:solidFill>
                  <a:schemeClr val="tx1"/>
                </a:solidFill>
              </a:rPr>
              <a:t> JD and </a:t>
            </a:r>
            <a:r>
              <a:rPr lang="en-US" sz="2400" dirty="0" err="1">
                <a:solidFill>
                  <a:schemeClr val="tx1"/>
                </a:solidFill>
              </a:rPr>
              <a:t>ScM</a:t>
            </a:r>
            <a:r>
              <a:rPr lang="en-US" sz="2400" dirty="0">
                <a:solidFill>
                  <a:schemeClr val="tx1"/>
                </a:solidFill>
              </a:rPr>
              <a:t> Visiting Scientist – Institute for Work and Health, University of Lausanne </a:t>
            </a:r>
            <a:r>
              <a:rPr lang="en-US" sz="2400" dirty="0" err="1">
                <a:solidFill>
                  <a:schemeClr val="tx1"/>
                </a:solidFill>
              </a:rPr>
              <a:t>vaud</a:t>
            </a:r>
            <a:r>
              <a:rPr lang="en-US" sz="2400" dirty="0">
                <a:solidFill>
                  <a:schemeClr val="tx1"/>
                </a:solidFill>
              </a:rPr>
              <a:t> Switzerland and Doctoral candidate “Forecasting </a:t>
            </a:r>
            <a:r>
              <a:rPr lang="en-US" sz="2400" dirty="0" err="1" smtClean="0">
                <a:solidFill>
                  <a:schemeClr val="tx1"/>
                </a:solidFill>
              </a:rPr>
              <a:t>Nanolaw</a:t>
            </a:r>
            <a:r>
              <a:rPr lang="en-US" sz="2400" dirty="0" smtClean="0">
                <a:solidFill>
                  <a:schemeClr val="tx1"/>
                </a:solidFill>
              </a:rPr>
              <a:t>” </a:t>
            </a:r>
            <a:r>
              <a:rPr lang="en-US" sz="2400" dirty="0">
                <a:solidFill>
                  <a:schemeClr val="tx1"/>
                </a:solidFill>
              </a:rPr>
              <a:t>Geneva School of </a:t>
            </a:r>
            <a:r>
              <a:rPr lang="en-US" sz="2400" dirty="0" smtClean="0">
                <a:solidFill>
                  <a:schemeClr val="tx1"/>
                </a:solidFill>
              </a:rPr>
              <a:t>Diplomacy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Don Ewert, Vice President – Field Services; nanoTox, Inc.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916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a typeface="Calibri"/>
                <a:cs typeface="Times New Roman"/>
              </a:rPr>
              <a:t>Nanotechnology Risk Management via Certification of Occupational, Environmental Health and Safety Programs – a Due Diligence Approach</a:t>
            </a:r>
            <a:br>
              <a:rPr lang="en-US" sz="2800" dirty="0">
                <a:ea typeface="Calibri"/>
                <a:cs typeface="Times New Roman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01000" cy="2133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Webinar Discussion</a:t>
            </a:r>
            <a:endParaRPr lang="en-US" sz="4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76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/>
              <a:t>2013 U.S.-EU </a:t>
            </a:r>
            <a:r>
              <a:rPr lang="en-US" sz="2800" b="1" dirty="0" err="1"/>
              <a:t>NanoEHS</a:t>
            </a:r>
            <a:r>
              <a:rPr lang="en-US" sz="2800" b="1" dirty="0"/>
              <a:t> </a:t>
            </a:r>
            <a:r>
              <a:rPr lang="en-US" sz="2800" b="1" dirty="0" smtClean="0"/>
              <a:t>Workshop</a:t>
            </a:r>
            <a:br>
              <a:rPr lang="en-US" sz="2800" b="1" dirty="0" smtClean="0"/>
            </a:br>
            <a:r>
              <a:rPr lang="en-US" sz="2800" b="1" dirty="0" err="1" smtClean="0"/>
              <a:t>Decmber</a:t>
            </a:r>
            <a:r>
              <a:rPr lang="en-US" sz="2800" b="1" dirty="0" smtClean="0"/>
              <a:t> 2-3, 2013</a:t>
            </a:r>
            <a:br>
              <a:rPr lang="en-US" sz="2800" b="1" dirty="0" smtClean="0"/>
            </a:br>
            <a:r>
              <a:rPr lang="en-US" sz="2800" b="1" dirty="0" smtClean="0"/>
              <a:t>Arlington, VA</a:t>
            </a:r>
            <a:r>
              <a:rPr lang="en-US" sz="2800" dirty="0">
                <a:ea typeface="Calibri"/>
                <a:cs typeface="Times New Roman"/>
              </a:rPr>
              <a:t/>
            </a:r>
            <a:br>
              <a:rPr lang="en-US" sz="2800" dirty="0">
                <a:ea typeface="Calibri"/>
                <a:cs typeface="Times New Roman"/>
              </a:rPr>
            </a:br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www.us-eu.org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7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387</Words>
  <Application>Microsoft Office PowerPoint</Application>
  <PresentationFormat>On-screen Show (4:3)</PresentationFormat>
  <Paragraphs>56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WEBINAR   Nanotechnology Risk Management via Certification of Occupational, Environmental Health and Safety Programs – a Due Diligence Approach </vt:lpstr>
      <vt:lpstr>PowerPoint Presentation</vt:lpstr>
      <vt:lpstr>PowerPoint Presentation</vt:lpstr>
      <vt:lpstr>PowerPoint Presentation</vt:lpstr>
      <vt:lpstr>PowerPoint Presentation</vt:lpstr>
      <vt:lpstr>Nanotechnology Risk Management via Certification of Occupational, Environmental Health and Safety Programs – a Due Diligence Approach </vt:lpstr>
      <vt:lpstr>Nanotechnology Risk Management via Certification of Occupational, Environmental Health and Safety Programs – a Due Diligence Approach </vt:lpstr>
      <vt:lpstr>2013 U.S.-EU NanoEHS Workshop Decmber 2-3, 2013 Arlington, VA </vt:lpstr>
    </vt:vector>
  </TitlesOfParts>
  <Company>NSF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Gibbs</dc:creator>
  <cp:lastModifiedBy>Stacey Standridge</cp:lastModifiedBy>
  <cp:revision>110</cp:revision>
  <dcterms:created xsi:type="dcterms:W3CDTF">2011-02-16T15:37:17Z</dcterms:created>
  <dcterms:modified xsi:type="dcterms:W3CDTF">2013-11-07T20:47:03Z</dcterms:modified>
</cp:coreProperties>
</file>