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 bookmarkIdSeed="3">
  <p:sldMasterIdLst>
    <p:sldMasterId id="2147483648" r:id="rId1"/>
  </p:sldMasterIdLst>
  <p:notesMasterIdLst>
    <p:notesMasterId r:id="rId19"/>
  </p:notesMasterIdLst>
  <p:sldIdLst>
    <p:sldId id="589" r:id="rId2"/>
    <p:sldId id="728" r:id="rId3"/>
    <p:sldId id="729" r:id="rId4"/>
    <p:sldId id="575" r:id="rId5"/>
    <p:sldId id="577" r:id="rId6"/>
    <p:sldId id="576" r:id="rId7"/>
    <p:sldId id="578" r:id="rId8"/>
    <p:sldId id="579" r:id="rId9"/>
    <p:sldId id="580" r:id="rId10"/>
    <p:sldId id="581" r:id="rId11"/>
    <p:sldId id="583" r:id="rId12"/>
    <p:sldId id="584" r:id="rId13"/>
    <p:sldId id="585" r:id="rId14"/>
    <p:sldId id="731" r:id="rId15"/>
    <p:sldId id="733" r:id="rId16"/>
    <p:sldId id="730" r:id="rId17"/>
    <p:sldId id="732" r:id="rId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6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52" userDrawn="1">
          <p15:clr>
            <a:srgbClr val="A4A3A4"/>
          </p15:clr>
        </p15:guide>
        <p15:guide id="2" pos="5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EE29C"/>
    <a:srgbClr val="AEC175"/>
    <a:srgbClr val="E99D8C"/>
    <a:srgbClr val="DF79A5"/>
    <a:srgbClr val="9BAC69"/>
    <a:srgbClr val="FCFCE1"/>
    <a:srgbClr val="E6EED5"/>
    <a:srgbClr val="F5F99B"/>
    <a:srgbClr val="DADE8A"/>
    <a:srgbClr val="C5C8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149" autoAdjust="0"/>
    <p:restoredTop sz="93669" autoAdjust="0"/>
  </p:normalViewPr>
  <p:slideViewPr>
    <p:cSldViewPr snapToGrid="0">
      <p:cViewPr varScale="1">
        <p:scale>
          <a:sx n="119" d="100"/>
          <a:sy n="119" d="100"/>
        </p:scale>
        <p:origin x="200" y="352"/>
      </p:cViewPr>
      <p:guideLst>
        <p:guide orient="horz" pos="552"/>
        <p:guide pos="5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198"/>
    </p:cViewPr>
  </p:sorterViewPr>
  <p:notesViewPr>
    <p:cSldViewPr snapToGrid="0">
      <p:cViewPr varScale="1">
        <p:scale>
          <a:sx n="99" d="100"/>
          <a:sy n="99" d="100"/>
        </p:scale>
        <p:origin x="-2934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3630C3D7-76B1-45C0-B1CA-8B2C814A9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795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44C15F-B966-4C8B-8B2D-6E63EA666228}" type="slidenum">
              <a:rPr lang="en-US" smtClean="0">
                <a:latin typeface="Arial" charset="0"/>
                <a:ea typeface="ＭＳ Ｐゴシック" pitchFamily="-64" charset="-128"/>
              </a:rPr>
              <a:pPr/>
              <a:t>1</a:t>
            </a:fld>
            <a:endParaRPr lang="en-US">
              <a:latin typeface="Arial" charset="0"/>
              <a:ea typeface="ＭＳ Ｐゴシック" pitchFamily="-64" charset="-128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pitchFamily="-6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5508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30C3D7-76B1-45C0-B1CA-8B2C814A916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26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30C3D7-76B1-45C0-B1CA-8B2C814A916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9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30C3D7-76B1-45C0-B1CA-8B2C814A916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389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30C3D7-76B1-45C0-B1CA-8B2C814A916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23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30C3D7-76B1-45C0-B1CA-8B2C814A916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94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30C3D7-76B1-45C0-B1CA-8B2C814A916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944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what words is it most important that we understand each other's meaning? (Where nanoEHS research has been and/or needs to go)</a:t>
            </a:r>
          </a:p>
          <a:p>
            <a:r>
              <a:rPr lang="en-US"/>
              <a:t>https://www.polleverywhere.com/free_text_polls/kB923zVwSATuWj0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30C3D7-76B1-45C0-B1CA-8B2C814A916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090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30C3D7-76B1-45C0-B1CA-8B2C814A916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34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30C3D7-76B1-45C0-B1CA-8B2C814A916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16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30C3D7-76B1-45C0-B1CA-8B2C814A916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77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30C3D7-76B1-45C0-B1CA-8B2C814A916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74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30C3D7-76B1-45C0-B1CA-8B2C814A916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34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30C3D7-76B1-45C0-B1CA-8B2C814A916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15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30C3D7-76B1-45C0-B1CA-8B2C814A916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05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30C3D7-76B1-45C0-B1CA-8B2C814A916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36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077200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152400"/>
            <a:ext cx="2038350" cy="58674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52400"/>
            <a:ext cx="596265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077200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066800"/>
            <a:ext cx="40005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066800"/>
            <a:ext cx="40005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077200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 indent="-320040"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077200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066800"/>
            <a:ext cx="40005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066800"/>
            <a:ext cx="40005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077200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1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066800"/>
            <a:ext cx="8153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5B7817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5B7817"/>
          </a:solidFill>
          <a:latin typeface="Meta-BoldCaps" pitchFamily="-32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5B7817"/>
          </a:solidFill>
          <a:latin typeface="Meta-BoldCaps" pitchFamily="-32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5B7817"/>
          </a:solidFill>
          <a:latin typeface="Meta-BoldCaps" pitchFamily="-32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5B7817"/>
          </a:solidFill>
          <a:latin typeface="Meta-BoldCaps" pitchFamily="-32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5B7817"/>
          </a:solidFill>
          <a:latin typeface="Meta-BoldCaps" pitchFamily="-32" charset="0"/>
          <a:ea typeface="ＭＳ Ｐゴシック" pitchFamily="-106" charset="-128"/>
          <a:cs typeface="ＭＳ Ｐゴシック" pitchFamily="-10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5B7817"/>
          </a:solidFill>
          <a:latin typeface="Meta-BoldCaps" pitchFamily="-32" charset="0"/>
          <a:ea typeface="ＭＳ Ｐゴシック" pitchFamily="-106" charset="-128"/>
          <a:cs typeface="ＭＳ Ｐゴシック" pitchFamily="-10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5B7817"/>
          </a:solidFill>
          <a:latin typeface="Meta-BoldCaps" pitchFamily="-32" charset="0"/>
          <a:ea typeface="ＭＳ Ｐゴシック" pitchFamily="-106" charset="-128"/>
          <a:cs typeface="ＭＳ Ｐゴシック" pitchFamily="-10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5B7817"/>
          </a:solidFill>
          <a:latin typeface="Meta-BoldCaps" pitchFamily="-32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685800" algn="l" rtl="0" eaLnBrk="0" fontAlgn="base" hangingPunct="0">
        <a:spcBef>
          <a:spcPct val="20000"/>
        </a:spcBef>
        <a:spcAft>
          <a:spcPct val="0"/>
        </a:spcAft>
        <a:defRPr sz="3200">
          <a:solidFill>
            <a:srgbClr val="5B7817"/>
          </a:solidFill>
          <a:latin typeface="+mn-lt"/>
          <a:ea typeface="+mn-ea"/>
          <a:cs typeface="+mn-cs"/>
        </a:defRPr>
      </a:lvl1pPr>
      <a:lvl2pPr marL="739775" indent="-374650" algn="l" rtl="0" eaLnBrk="0" fontAlgn="base" hangingPunct="0">
        <a:spcBef>
          <a:spcPct val="20000"/>
        </a:spcBef>
        <a:spcAft>
          <a:spcPct val="0"/>
        </a:spcAft>
        <a:buSzPct val="90000"/>
        <a:buFont typeface="Wingdings 2" pitchFamily="18" charset="2"/>
        <a:buChar char=""/>
        <a:defRPr sz="2800">
          <a:solidFill>
            <a:srgbClr val="C9550C"/>
          </a:solidFill>
          <a:latin typeface="Meta-Normal" pitchFamily="-32" charset="0"/>
          <a:ea typeface="+mn-ea"/>
        </a:defRPr>
      </a:lvl2pPr>
      <a:lvl3pPr marL="1143000" indent="-319088" algn="l" rtl="0" eaLnBrk="0" fontAlgn="base" hangingPunct="0">
        <a:spcBef>
          <a:spcPct val="20000"/>
        </a:spcBef>
        <a:spcAft>
          <a:spcPct val="0"/>
        </a:spcAft>
        <a:buFont typeface="Zapf Dingbats" pitchFamily="-64" charset="2"/>
        <a:buChar char=""/>
        <a:defRPr sz="2400">
          <a:solidFill>
            <a:srgbClr val="5B7817"/>
          </a:solidFill>
          <a:latin typeface="Meta-Normal" pitchFamily="-32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rgbClr val="515E6E"/>
          </a:solidFill>
          <a:latin typeface="Arial" pitchFamily="-106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515E6E"/>
          </a:solidFill>
          <a:latin typeface="Arial" pitchFamily="-106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15E6E"/>
          </a:solidFill>
          <a:latin typeface="Arial" pitchFamily="-106" charset="0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15E6E"/>
          </a:solidFill>
          <a:latin typeface="Arial" pitchFamily="-106" charset="0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15E6E"/>
          </a:solidFill>
          <a:latin typeface="Arial" pitchFamily="-106" charset="0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515E6E"/>
          </a:solidFill>
          <a:latin typeface="Arial" pitchFamily="-106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2058669"/>
            <a:ext cx="9144000" cy="14053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929344"/>
            <a:ext cx="9144000" cy="1495975"/>
          </a:xfrm>
        </p:spPr>
        <p:txBody>
          <a:bodyPr anchor="ctr"/>
          <a:lstStyle/>
          <a:p>
            <a:pPr>
              <a:spcAft>
                <a:spcPct val="35000"/>
              </a:spcAft>
            </a:pPr>
            <a:r>
              <a:rPr lang="en-US" sz="4400" b="0" dirty="0">
                <a:solidFill>
                  <a:schemeClr val="accent1">
                    <a:lumMod val="75000"/>
                  </a:schemeClr>
                </a:solidFill>
              </a:rPr>
              <a:t>Nano-Cipher Activity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2057732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0" y="3477302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371928" y="3516795"/>
            <a:ext cx="84001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Verdana" pitchFamily="34" charset="0"/>
              </a:rPr>
              <a:t>October 11</a:t>
            </a:r>
            <a:r>
              <a:rPr lang="en-US" sz="2000" i="1" baseline="30000" dirty="0">
                <a:latin typeface="Verdana" pitchFamily="34" charset="0"/>
              </a:rPr>
              <a:t>th </a:t>
            </a:r>
            <a:r>
              <a:rPr lang="en-US" sz="2000" i="1" dirty="0">
                <a:latin typeface="Verdana" pitchFamily="34" charset="0"/>
              </a:rPr>
              <a:t>&amp; 12</a:t>
            </a:r>
            <a:r>
              <a:rPr lang="en-US" sz="2000" i="1" baseline="30000" dirty="0">
                <a:latin typeface="Verdana" pitchFamily="34" charset="0"/>
              </a:rPr>
              <a:t>th</a:t>
            </a:r>
            <a:r>
              <a:rPr lang="en-US" sz="2000" i="1" dirty="0">
                <a:latin typeface="Verdana" pitchFamily="34" charset="0"/>
              </a:rPr>
              <a:t>,  2018 </a:t>
            </a:r>
            <a:br>
              <a:rPr lang="en-US" sz="2000" i="1" dirty="0">
                <a:latin typeface="Verdana" pitchFamily="34" charset="0"/>
              </a:rPr>
            </a:br>
            <a:endParaRPr lang="en-US" sz="2000" dirty="0">
              <a:latin typeface="Verdana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836" y="559118"/>
            <a:ext cx="4840328" cy="123814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0716" y="3852305"/>
            <a:ext cx="7578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Verdana" pitchFamily="34" charset="0"/>
              </a:rPr>
              <a:t>Brought to you in part by the Risk Assessment Community of Research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0E249D8-19C4-824A-AC3E-DA123F8C17AF}"/>
              </a:ext>
            </a:extLst>
          </p:cNvPr>
          <p:cNvGrpSpPr/>
          <p:nvPr/>
        </p:nvGrpSpPr>
        <p:grpSpPr>
          <a:xfrm>
            <a:off x="279138" y="5761598"/>
            <a:ext cx="8979109" cy="984885"/>
            <a:chOff x="332928" y="5471140"/>
            <a:chExt cx="8979109" cy="984885"/>
          </a:xfrm>
        </p:grpSpPr>
        <p:pic>
          <p:nvPicPr>
            <p:cNvPr id="9223" name="Picture 13" descr="dukelogo_vert_pms287.eps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332928" y="5963582"/>
              <a:ext cx="743156" cy="320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7" descr="CEINT-logo-short.png"/>
            <p:cNvPicPr>
              <a:picLocks noChangeAspect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1248367" y="5756438"/>
              <a:ext cx="957259" cy="480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AADC872-3E6F-A64F-8749-66B2FCDF36A2}"/>
                </a:ext>
              </a:extLst>
            </p:cNvPr>
            <p:cNvSpPr txBox="1"/>
            <p:nvPr/>
          </p:nvSpPr>
          <p:spPr>
            <a:xfrm>
              <a:off x="2205626" y="5471140"/>
              <a:ext cx="7106411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600" dirty="0">
                <a:latin typeface="Verdana" pitchFamily="34" charset="0"/>
              </a:endParaRPr>
            </a:p>
            <a:p>
              <a:r>
                <a:rPr lang="en-US" sz="1600" dirty="0">
                  <a:latin typeface="Verdana" pitchFamily="34" charset="0"/>
                </a:rPr>
                <a:t>Dr. Christine Ogilvie Hendren</a:t>
              </a:r>
            </a:p>
            <a:p>
              <a:r>
                <a:rPr lang="en-US" sz="1300" dirty="0">
                  <a:latin typeface="Verdana" pitchFamily="34" charset="0"/>
                </a:rPr>
                <a:t>Assistant Research Professor, Duke University</a:t>
              </a:r>
            </a:p>
            <a:p>
              <a:r>
                <a:rPr lang="en-US" sz="1300" dirty="0">
                  <a:latin typeface="Verdana" pitchFamily="34" charset="0"/>
                </a:rPr>
                <a:t>Executive Director, Center for the Environmental Implications of </a:t>
              </a:r>
              <a:r>
                <a:rPr lang="en-US" sz="1300" dirty="0" err="1">
                  <a:latin typeface="Verdana" pitchFamily="34" charset="0"/>
                </a:rPr>
                <a:t>NanoTechnology</a:t>
              </a:r>
              <a:endParaRPr lang="en-US" sz="1300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A26215A-35F0-0943-ADAE-F3726F911F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285" y="4912626"/>
            <a:ext cx="1973551" cy="47088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C3C534D-DC2A-7940-8EB7-12EDD4BF9524}"/>
              </a:ext>
            </a:extLst>
          </p:cNvPr>
          <p:cNvSpPr txBox="1"/>
          <p:nvPr/>
        </p:nvSpPr>
        <p:spPr>
          <a:xfrm>
            <a:off x="2151836" y="4609179"/>
            <a:ext cx="5922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Verdana" pitchFamily="34" charset="0"/>
            </a:endParaRPr>
          </a:p>
          <a:p>
            <a:r>
              <a:rPr lang="en-US" sz="1600" dirty="0">
                <a:latin typeface="Verdana" pitchFamily="34" charset="0"/>
              </a:rPr>
              <a:t>Dr. </a:t>
            </a:r>
            <a:r>
              <a:rPr lang="en-US" sz="1600" dirty="0" err="1">
                <a:latin typeface="Verdana" pitchFamily="34" charset="0"/>
              </a:rPr>
              <a:t>Janeck</a:t>
            </a:r>
            <a:r>
              <a:rPr lang="en-US" sz="1600" dirty="0">
                <a:latin typeface="Verdana" pitchFamily="34" charset="0"/>
              </a:rPr>
              <a:t> Scott-</a:t>
            </a:r>
            <a:r>
              <a:rPr lang="en-US" sz="1600" dirty="0" err="1">
                <a:latin typeface="Verdana" pitchFamily="34" charset="0"/>
              </a:rPr>
              <a:t>Fordsmand</a:t>
            </a:r>
            <a:endParaRPr lang="en-US" sz="1600" dirty="0">
              <a:latin typeface="Verdana" pitchFamily="34" charset="0"/>
            </a:endParaRPr>
          </a:p>
          <a:p>
            <a:r>
              <a:rPr lang="en-US" sz="1400" dirty="0">
                <a:latin typeface="Verdana" pitchFamily="34" charset="0"/>
              </a:rPr>
              <a:t>Senior Scientist, Department of Bioscience</a:t>
            </a:r>
          </a:p>
        </p:txBody>
      </p:sp>
    </p:spTree>
    <p:extLst>
      <p:ext uri="{BB962C8B-B14F-4D97-AF65-F5344CB8AC3E}">
        <p14:creationId xmlns:p14="http://schemas.microsoft.com/office/powerpoint/2010/main" val="797943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876300"/>
            <a:ext cx="7612380" cy="50749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90BE2B-2C4B-F84A-88FC-5C40DC62D7FB}"/>
              </a:ext>
            </a:extLst>
          </p:cNvPr>
          <p:cNvSpPr txBox="1"/>
          <p:nvPr/>
        </p:nvSpPr>
        <p:spPr>
          <a:xfrm>
            <a:off x="2970529" y="364298"/>
            <a:ext cx="4293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/>
              <a:t>Emulsifer</a:t>
            </a:r>
            <a:r>
              <a:rPr lang="en-US" sz="1600" i="1" dirty="0"/>
              <a:t>, by Thomas Medicus</a:t>
            </a:r>
          </a:p>
        </p:txBody>
      </p:sp>
    </p:spTree>
    <p:extLst>
      <p:ext uri="{BB962C8B-B14F-4D97-AF65-F5344CB8AC3E}">
        <p14:creationId xmlns:p14="http://schemas.microsoft.com/office/powerpoint/2010/main" val="44942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8941" y="2845115"/>
            <a:ext cx="17475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Thinker </a:t>
            </a:r>
          </a:p>
          <a:p>
            <a:r>
              <a:rPr lang="en-US" sz="1600" i="1" dirty="0"/>
              <a:t>by Jonty </a:t>
            </a:r>
            <a:r>
              <a:rPr lang="en-US" sz="1600" i="1" dirty="0" err="1"/>
              <a:t>Hurtwitz</a:t>
            </a:r>
            <a:endParaRPr lang="en-US" sz="16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26863"/>
          <a:stretch/>
        </p:blipFill>
        <p:spPr>
          <a:xfrm>
            <a:off x="2285999" y="0"/>
            <a:ext cx="6252884" cy="68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65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964" y="0"/>
            <a:ext cx="457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AF43CA-21D3-554A-94BD-BB93D61E4654}"/>
              </a:ext>
            </a:extLst>
          </p:cNvPr>
          <p:cNvSpPr txBox="1"/>
          <p:nvPr/>
        </p:nvSpPr>
        <p:spPr>
          <a:xfrm>
            <a:off x="268941" y="2845115"/>
            <a:ext cx="17475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Thinker </a:t>
            </a:r>
          </a:p>
          <a:p>
            <a:r>
              <a:rPr lang="en-US" sz="1600" i="1" dirty="0"/>
              <a:t>by Jonty </a:t>
            </a:r>
            <a:r>
              <a:rPr lang="en-US" sz="1600" i="1" dirty="0" err="1"/>
              <a:t>Hurtwitz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787862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182" y="0"/>
            <a:ext cx="457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03CF8E-ADD1-174A-989C-9E3C0EEDE48D}"/>
              </a:ext>
            </a:extLst>
          </p:cNvPr>
          <p:cNvSpPr txBox="1"/>
          <p:nvPr/>
        </p:nvSpPr>
        <p:spPr>
          <a:xfrm>
            <a:off x="268941" y="2845115"/>
            <a:ext cx="17475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Thinker </a:t>
            </a:r>
          </a:p>
          <a:p>
            <a:r>
              <a:rPr lang="en-US" sz="1600" i="1" dirty="0"/>
              <a:t>by Jonty </a:t>
            </a:r>
            <a:r>
              <a:rPr lang="en-US" sz="1600" i="1" dirty="0" err="1"/>
              <a:t>Hurtwitz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781842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990600"/>
            <a:ext cx="8873267" cy="5562600"/>
          </a:xfrm>
        </p:spPr>
        <p:txBody>
          <a:bodyPr/>
          <a:lstStyle/>
          <a:p>
            <a:pPr marL="0" indent="0" algn="ctr"/>
            <a:endParaRPr lang="en-US" sz="100" dirty="0">
              <a:sym typeface="Wingdings"/>
            </a:endParaRPr>
          </a:p>
          <a:p>
            <a:pPr marL="630237" indent="-457200">
              <a:buFont typeface="+mj-lt"/>
              <a:buAutoNum type="arabicPeriod"/>
            </a:pPr>
            <a:r>
              <a:rPr lang="en-US" sz="2400" dirty="0">
                <a:sym typeface="Wingdings"/>
              </a:rPr>
              <a:t>Attend COR Breakout Session</a:t>
            </a:r>
          </a:p>
          <a:p>
            <a:pPr marL="630237" indent="-457200">
              <a:buFont typeface="+mj-lt"/>
              <a:buAutoNum type="arabicPeriod"/>
            </a:pPr>
            <a:r>
              <a:rPr lang="en-US" sz="2400" dirty="0">
                <a:sym typeface="Wingdings"/>
              </a:rPr>
              <a:t>For each of the 5 words, enter two lines describing what the words mean to them into the appropriate </a:t>
            </a:r>
            <a:r>
              <a:rPr lang="en-US" sz="2400" dirty="0" err="1">
                <a:sym typeface="Wingdings"/>
              </a:rPr>
              <a:t>googledoc</a:t>
            </a:r>
            <a:r>
              <a:rPr lang="en-US" sz="2400" dirty="0">
                <a:sym typeface="Wingdings"/>
              </a:rPr>
              <a:t> (</a:t>
            </a:r>
            <a:r>
              <a:rPr lang="en-US" sz="2400" i="1" dirty="0">
                <a:sym typeface="Wingdings"/>
              </a:rPr>
              <a:t>emailed to COR co-chairs</a:t>
            </a:r>
            <a:r>
              <a:rPr lang="en-US" sz="2400" dirty="0">
                <a:sym typeface="Wingdings"/>
              </a:rPr>
              <a:t>).</a:t>
            </a:r>
          </a:p>
          <a:p>
            <a:pPr marL="630237" indent="-457200">
              <a:buFont typeface="+mj-lt"/>
              <a:buAutoNum type="arabicPeriod"/>
            </a:pPr>
            <a:r>
              <a:rPr lang="en-US" sz="2400" dirty="0">
                <a:sym typeface="Wingdings"/>
              </a:rPr>
              <a:t>If interested, can then share between combined COR to look for differences, similarities</a:t>
            </a:r>
          </a:p>
          <a:p>
            <a:pPr marL="630237" indent="-457200">
              <a:buFont typeface="+mj-lt"/>
              <a:buAutoNum type="arabicPeriod"/>
            </a:pPr>
            <a:r>
              <a:rPr lang="en-US" sz="2400" dirty="0">
                <a:sym typeface="Wingdings"/>
              </a:rPr>
              <a:t>Closing Nano-Cipher session will share, compare, and discuss</a:t>
            </a:r>
            <a:endParaRPr lang="en-US" sz="2000" dirty="0">
              <a:sym typeface="Wingdings"/>
            </a:endParaRPr>
          </a:p>
          <a:p>
            <a:pPr marL="403225" indent="-230188">
              <a:buFont typeface="Arial"/>
              <a:buChar char="•"/>
            </a:pPr>
            <a:endParaRPr lang="en-US" sz="2400" dirty="0">
              <a:sym typeface="Wingdings"/>
            </a:endParaRPr>
          </a:p>
          <a:p>
            <a:pPr marL="800100" lvl="1" indent="-230188">
              <a:buFont typeface="Arial"/>
              <a:buChar char="•"/>
            </a:pPr>
            <a:endParaRPr lang="en-US" sz="2000" dirty="0">
              <a:sym typeface="Wingdings"/>
            </a:endParaRPr>
          </a:p>
          <a:p>
            <a:pPr marL="403225" indent="-230188" algn="ctr">
              <a:buFont typeface="Arial"/>
              <a:buChar char="•"/>
            </a:pPr>
            <a:endParaRPr lang="en-US" sz="1050" dirty="0">
              <a:sym typeface="Wingdings"/>
            </a:endParaRPr>
          </a:p>
          <a:p>
            <a:pPr marL="517525" indent="-344488" algn="ctr">
              <a:buFont typeface="Arial"/>
              <a:buChar char="•"/>
            </a:pPr>
            <a:endParaRPr lang="en-US" sz="1100" dirty="0">
              <a:sym typeface="Wingdings"/>
            </a:endParaRPr>
          </a:p>
          <a:p>
            <a:pPr marL="517525" indent="-344488" algn="ctr">
              <a:buFont typeface="Arial"/>
              <a:buChar char="•"/>
            </a:pPr>
            <a:endParaRPr lang="en-US" sz="1600" dirty="0">
              <a:sym typeface="Wingdings"/>
            </a:endParaRPr>
          </a:p>
        </p:txBody>
      </p:sp>
      <p:sp>
        <p:nvSpPr>
          <p:cNvPr id="4" name="Line 17"/>
          <p:cNvSpPr>
            <a:spLocks noChangeShapeType="1"/>
          </p:cNvSpPr>
          <p:nvPr/>
        </p:nvSpPr>
        <p:spPr bwMode="auto">
          <a:xfrm>
            <a:off x="457200" y="914400"/>
            <a:ext cx="8458200" cy="0"/>
          </a:xfrm>
          <a:prstGeom prst="line">
            <a:avLst/>
          </a:prstGeom>
          <a:noFill/>
          <a:ln w="44450">
            <a:solidFill>
              <a:srgbClr val="C8380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A4DBCB9-68EC-224B-A71A-1BFF6F2D5A0F}"/>
              </a:ext>
            </a:extLst>
          </p:cNvPr>
          <p:cNvSpPr txBox="1">
            <a:spLocks/>
          </p:cNvSpPr>
          <p:nvPr/>
        </p:nvSpPr>
        <p:spPr bwMode="auto">
          <a:xfrm>
            <a:off x="457199" y="298628"/>
            <a:ext cx="8568467" cy="577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685800" algn="l" rtl="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5B7817"/>
                </a:solidFill>
                <a:latin typeface="+mn-lt"/>
                <a:ea typeface="+mn-ea"/>
                <a:cs typeface="+mn-cs"/>
              </a:defRPr>
            </a:lvl1pPr>
            <a:lvl2pPr marL="739775" indent="-3746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 2" pitchFamily="18" charset="2"/>
              <a:buChar char=""/>
              <a:defRPr sz="2800">
                <a:solidFill>
                  <a:srgbClr val="C9550C"/>
                </a:solidFill>
                <a:latin typeface="Meta-Normal" pitchFamily="-32" charset="0"/>
                <a:ea typeface="+mn-ea"/>
              </a:defRPr>
            </a:lvl2pPr>
            <a:lvl3pPr marL="1143000" indent="-320040" algn="l" rtl="0" eaLnBrk="0" fontAlgn="base" hangingPunct="0">
              <a:spcBef>
                <a:spcPct val="20000"/>
              </a:spcBef>
              <a:spcAft>
                <a:spcPct val="0"/>
              </a:spcAft>
              <a:buFont typeface="Zapf Dingbats" pitchFamily="-64" charset="2"/>
              <a:buChar char=""/>
              <a:defRPr sz="2400">
                <a:solidFill>
                  <a:srgbClr val="5B7817"/>
                </a:solidFill>
                <a:latin typeface="Meta-Normal" pitchFamily="-32" charset="0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15E6E"/>
                </a:solidFill>
                <a:latin typeface="Arial" pitchFamily="-106" charset="0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15E6E"/>
                </a:solidFill>
                <a:latin typeface="Arial" pitchFamily="-106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15E6E"/>
                </a:solidFill>
                <a:latin typeface="Arial" pitchFamily="-106" charset="0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15E6E"/>
                </a:solidFill>
                <a:latin typeface="Arial" pitchFamily="-106" charset="0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15E6E"/>
                </a:solidFill>
                <a:latin typeface="Arial" pitchFamily="-106" charset="0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15E6E"/>
                </a:solidFill>
                <a:latin typeface="Arial" pitchFamily="-106" charset="0"/>
                <a:ea typeface="+mn-ea"/>
              </a:defRPr>
            </a:lvl9pPr>
          </a:lstStyle>
          <a:p>
            <a:pPr marL="0" indent="0"/>
            <a:r>
              <a:rPr lang="en-US" kern="0" dirty="0">
                <a:sym typeface="Wingdings"/>
              </a:rPr>
              <a:t>How this works</a:t>
            </a:r>
          </a:p>
          <a:p>
            <a:pPr marL="0" indent="0"/>
            <a:endParaRPr lang="en-US" sz="300" kern="0" dirty="0">
              <a:sym typeface="Wingdings"/>
            </a:endParaRPr>
          </a:p>
          <a:p>
            <a:pPr marL="800100" lvl="1" indent="-230188">
              <a:buFont typeface="Arial"/>
              <a:buChar char="•"/>
            </a:pPr>
            <a:endParaRPr lang="en-US" kern="0" dirty="0">
              <a:sym typeface="Wingdings"/>
            </a:endParaRPr>
          </a:p>
          <a:p>
            <a:pPr marL="403225" indent="-230188">
              <a:buFont typeface="Arial"/>
              <a:buChar char="•"/>
            </a:pPr>
            <a:endParaRPr lang="en-US" sz="1200" kern="0" dirty="0">
              <a:sym typeface="Wingdings"/>
            </a:endParaRPr>
          </a:p>
          <a:p>
            <a:pPr marL="517525" indent="-344488">
              <a:buFont typeface="Arial"/>
              <a:buChar char="•"/>
            </a:pPr>
            <a:endParaRPr lang="en-US" sz="1400" kern="0" dirty="0">
              <a:sym typeface="Wingdings"/>
            </a:endParaRPr>
          </a:p>
          <a:p>
            <a:pPr marL="517525" indent="-344488">
              <a:buFont typeface="Arial"/>
              <a:buChar char="•"/>
            </a:pPr>
            <a:endParaRPr lang="en-US" sz="2000" kern="0" dirty="0">
              <a:sym typeface="Wingding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E91DF97-8D57-D14A-A543-479D4305F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192" y="298628"/>
            <a:ext cx="1967474" cy="57647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52417CE-3589-044C-8594-FA2C20888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9875" y="4238512"/>
            <a:ext cx="5877492" cy="234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11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163483-4C04-7D41-BA0B-22F4EBDD1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9246"/>
            <a:ext cx="9144000" cy="5524673"/>
          </a:xfrm>
          <a:prstGeom prst="rect">
            <a:avLst/>
          </a:prstGeom>
        </p:spPr>
      </p:pic>
      <p:sp>
        <p:nvSpPr>
          <p:cNvPr id="4" name="Line 17">
            <a:extLst>
              <a:ext uri="{FF2B5EF4-FFF2-40B4-BE49-F238E27FC236}">
                <a16:creationId xmlns:a16="http://schemas.microsoft.com/office/drawing/2014/main" id="{3C73AB46-3B41-304F-944A-F583DCAB23D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914400"/>
            <a:ext cx="8458200" cy="0"/>
          </a:xfrm>
          <a:prstGeom prst="line">
            <a:avLst/>
          </a:prstGeom>
          <a:noFill/>
          <a:ln w="44450">
            <a:solidFill>
              <a:srgbClr val="C8380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4B9B851-CDD2-F44C-907F-A742F1156043}"/>
              </a:ext>
            </a:extLst>
          </p:cNvPr>
          <p:cNvSpPr txBox="1">
            <a:spLocks/>
          </p:cNvSpPr>
          <p:nvPr/>
        </p:nvSpPr>
        <p:spPr bwMode="auto">
          <a:xfrm>
            <a:off x="457199" y="298628"/>
            <a:ext cx="8568467" cy="577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685800" algn="l" rtl="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5B7817"/>
                </a:solidFill>
                <a:latin typeface="+mn-lt"/>
                <a:ea typeface="+mn-ea"/>
                <a:cs typeface="+mn-cs"/>
              </a:defRPr>
            </a:lvl1pPr>
            <a:lvl2pPr marL="739775" indent="-3746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 2" pitchFamily="18" charset="2"/>
              <a:buChar char=""/>
              <a:defRPr sz="2800">
                <a:solidFill>
                  <a:srgbClr val="C9550C"/>
                </a:solidFill>
                <a:latin typeface="Meta-Normal" pitchFamily="-32" charset="0"/>
                <a:ea typeface="+mn-ea"/>
              </a:defRPr>
            </a:lvl2pPr>
            <a:lvl3pPr marL="1143000" indent="-320040" algn="l" rtl="0" eaLnBrk="0" fontAlgn="base" hangingPunct="0">
              <a:spcBef>
                <a:spcPct val="20000"/>
              </a:spcBef>
              <a:spcAft>
                <a:spcPct val="0"/>
              </a:spcAft>
              <a:buFont typeface="Zapf Dingbats" pitchFamily="-64" charset="2"/>
              <a:buChar char=""/>
              <a:defRPr sz="2400">
                <a:solidFill>
                  <a:srgbClr val="5B7817"/>
                </a:solidFill>
                <a:latin typeface="Meta-Normal" pitchFamily="-32" charset="0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15E6E"/>
                </a:solidFill>
                <a:latin typeface="Arial" pitchFamily="-106" charset="0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15E6E"/>
                </a:solidFill>
                <a:latin typeface="Arial" pitchFamily="-106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15E6E"/>
                </a:solidFill>
                <a:latin typeface="Arial" pitchFamily="-106" charset="0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15E6E"/>
                </a:solidFill>
                <a:latin typeface="Arial" pitchFamily="-106" charset="0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15E6E"/>
                </a:solidFill>
                <a:latin typeface="Arial" pitchFamily="-106" charset="0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15E6E"/>
                </a:solidFill>
                <a:latin typeface="Arial" pitchFamily="-106" charset="0"/>
                <a:ea typeface="+mn-ea"/>
              </a:defRPr>
            </a:lvl9pPr>
          </a:lstStyle>
          <a:p>
            <a:pPr marL="0" indent="0"/>
            <a:r>
              <a:rPr lang="en-US" kern="0" dirty="0">
                <a:sym typeface="Wingdings"/>
              </a:rPr>
              <a:t>How this works</a:t>
            </a:r>
          </a:p>
          <a:p>
            <a:pPr marL="0" indent="0"/>
            <a:endParaRPr lang="en-US" sz="300" kern="0" dirty="0">
              <a:sym typeface="Wingdings"/>
            </a:endParaRPr>
          </a:p>
          <a:p>
            <a:pPr marL="800100" lvl="1" indent="-230188">
              <a:buFont typeface="Arial"/>
              <a:buChar char="•"/>
            </a:pPr>
            <a:endParaRPr lang="en-US" kern="0" dirty="0">
              <a:sym typeface="Wingdings"/>
            </a:endParaRPr>
          </a:p>
          <a:p>
            <a:pPr marL="403225" indent="-230188">
              <a:buFont typeface="Arial"/>
              <a:buChar char="•"/>
            </a:pPr>
            <a:endParaRPr lang="en-US" sz="1200" kern="0" dirty="0">
              <a:sym typeface="Wingdings"/>
            </a:endParaRPr>
          </a:p>
          <a:p>
            <a:pPr marL="517525" indent="-344488">
              <a:buFont typeface="Arial"/>
              <a:buChar char="•"/>
            </a:pPr>
            <a:endParaRPr lang="en-US" sz="1400" kern="0" dirty="0">
              <a:sym typeface="Wingdings"/>
            </a:endParaRPr>
          </a:p>
          <a:p>
            <a:pPr marL="517525" indent="-344488">
              <a:buFont typeface="Arial"/>
              <a:buChar char="•"/>
            </a:pPr>
            <a:endParaRPr lang="en-US" sz="2000" kern="0" dirty="0">
              <a:sym typeface="Wingding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809472-6C5A-D847-B9A7-674A89D3B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192" y="298628"/>
            <a:ext cx="1967474" cy="57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79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990600"/>
            <a:ext cx="8873267" cy="5562600"/>
          </a:xfrm>
        </p:spPr>
        <p:txBody>
          <a:bodyPr/>
          <a:lstStyle/>
          <a:p>
            <a:pPr marL="0" indent="0" algn="ctr"/>
            <a:endParaRPr lang="en-US" sz="100" dirty="0">
              <a:sym typeface="Wingdings"/>
            </a:endParaRPr>
          </a:p>
          <a:p>
            <a:pPr marL="403225" indent="-230188">
              <a:buFont typeface="Arial"/>
              <a:buChar char="•"/>
            </a:pPr>
            <a:r>
              <a:rPr lang="en-US" sz="2400" dirty="0">
                <a:sym typeface="Wingdings"/>
              </a:rPr>
              <a:t>Exposure!</a:t>
            </a:r>
          </a:p>
          <a:p>
            <a:pPr marL="403225" indent="-230188">
              <a:buFont typeface="Arial"/>
              <a:buChar char="•"/>
            </a:pPr>
            <a:endParaRPr lang="en-US" sz="1000" dirty="0">
              <a:sym typeface="Wingdings"/>
            </a:endParaRPr>
          </a:p>
          <a:p>
            <a:pPr marL="403225" indent="-230188">
              <a:buFont typeface="Arial"/>
              <a:buChar char="•"/>
            </a:pPr>
            <a:r>
              <a:rPr lang="en-US" sz="2400" i="1" dirty="0">
                <a:solidFill>
                  <a:srgbClr val="9BAC69"/>
                </a:solidFill>
                <a:sym typeface="Wingdings"/>
              </a:rPr>
              <a:t>Dose?</a:t>
            </a:r>
          </a:p>
          <a:p>
            <a:pPr marL="403225" indent="-230188">
              <a:buFont typeface="Arial"/>
              <a:buChar char="•"/>
            </a:pPr>
            <a:r>
              <a:rPr lang="en-US" sz="2400" i="1" dirty="0">
                <a:solidFill>
                  <a:srgbClr val="9BAC69"/>
                </a:solidFill>
                <a:sym typeface="Wingdings"/>
              </a:rPr>
              <a:t>Model? </a:t>
            </a:r>
          </a:p>
          <a:p>
            <a:pPr marL="403225" indent="-230188">
              <a:buFont typeface="Arial"/>
              <a:buChar char="•"/>
            </a:pPr>
            <a:r>
              <a:rPr lang="en-US" sz="2400" i="1" dirty="0">
                <a:solidFill>
                  <a:srgbClr val="9BAC69"/>
                </a:solidFill>
                <a:sym typeface="Wingdings"/>
              </a:rPr>
              <a:t>Environmentally relevant?</a:t>
            </a:r>
          </a:p>
          <a:p>
            <a:pPr marL="403225" indent="-230188">
              <a:buFont typeface="Arial"/>
              <a:buChar char="•"/>
            </a:pPr>
            <a:r>
              <a:rPr lang="en-US" sz="2400" i="1" dirty="0">
                <a:solidFill>
                  <a:srgbClr val="9BAC69"/>
                </a:solidFill>
                <a:sym typeface="Wingdings"/>
              </a:rPr>
              <a:t>Read-across?</a:t>
            </a:r>
          </a:p>
          <a:p>
            <a:pPr marL="403225" indent="-230188">
              <a:buFont typeface="Arial"/>
              <a:buChar char="•"/>
            </a:pPr>
            <a:r>
              <a:rPr lang="en-US" sz="2400" i="1" dirty="0">
                <a:solidFill>
                  <a:srgbClr val="9BAC69"/>
                </a:solidFill>
                <a:sym typeface="Wingdings"/>
              </a:rPr>
              <a:t>Primary particle?</a:t>
            </a:r>
          </a:p>
          <a:p>
            <a:pPr marL="403225" indent="-230188">
              <a:buFont typeface="Arial"/>
              <a:buChar char="•"/>
            </a:pPr>
            <a:endParaRPr lang="en-US" sz="2400" dirty="0">
              <a:sym typeface="Wingdings"/>
            </a:endParaRPr>
          </a:p>
          <a:p>
            <a:pPr marL="800100" lvl="1" indent="-230188">
              <a:buFont typeface="Arial"/>
              <a:buChar char="•"/>
            </a:pPr>
            <a:endParaRPr lang="en-US" sz="2000" dirty="0">
              <a:sym typeface="Wingdings"/>
            </a:endParaRPr>
          </a:p>
          <a:p>
            <a:pPr marL="403225" indent="-230188" algn="ctr">
              <a:buFont typeface="Arial"/>
              <a:buChar char="•"/>
            </a:pPr>
            <a:endParaRPr lang="en-US" sz="1050" dirty="0">
              <a:sym typeface="Wingdings"/>
            </a:endParaRPr>
          </a:p>
          <a:p>
            <a:pPr marL="517525" indent="-344488" algn="ctr">
              <a:buFont typeface="Arial"/>
              <a:buChar char="•"/>
            </a:pPr>
            <a:endParaRPr lang="en-US" sz="1100" dirty="0">
              <a:sym typeface="Wingdings"/>
            </a:endParaRPr>
          </a:p>
          <a:p>
            <a:pPr marL="517525" indent="-344488" algn="ctr">
              <a:buFont typeface="Arial"/>
              <a:buChar char="•"/>
            </a:pPr>
            <a:endParaRPr lang="en-US" sz="1600" dirty="0">
              <a:sym typeface="Wingdings"/>
            </a:endParaRPr>
          </a:p>
        </p:txBody>
      </p:sp>
      <p:sp>
        <p:nvSpPr>
          <p:cNvPr id="4" name="Line 17"/>
          <p:cNvSpPr>
            <a:spLocks noChangeShapeType="1"/>
          </p:cNvSpPr>
          <p:nvPr/>
        </p:nvSpPr>
        <p:spPr bwMode="auto">
          <a:xfrm>
            <a:off x="457200" y="914400"/>
            <a:ext cx="8458200" cy="0"/>
          </a:xfrm>
          <a:prstGeom prst="line">
            <a:avLst/>
          </a:prstGeom>
          <a:noFill/>
          <a:ln w="44450">
            <a:solidFill>
              <a:srgbClr val="C8380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20EA384-373A-0544-A8CD-402BE21B311E}"/>
              </a:ext>
            </a:extLst>
          </p:cNvPr>
          <p:cNvSpPr txBox="1">
            <a:spLocks/>
          </p:cNvSpPr>
          <p:nvPr/>
        </p:nvSpPr>
        <p:spPr bwMode="auto">
          <a:xfrm>
            <a:off x="457199" y="298628"/>
            <a:ext cx="8568467" cy="577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685800" algn="l" rtl="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5B7817"/>
                </a:solidFill>
                <a:latin typeface="+mn-lt"/>
                <a:ea typeface="+mn-ea"/>
                <a:cs typeface="+mn-cs"/>
              </a:defRPr>
            </a:lvl1pPr>
            <a:lvl2pPr marL="739775" indent="-3746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 2" pitchFamily="18" charset="2"/>
              <a:buChar char=""/>
              <a:defRPr sz="2800">
                <a:solidFill>
                  <a:srgbClr val="C9550C"/>
                </a:solidFill>
                <a:latin typeface="Meta-Normal" pitchFamily="-32" charset="0"/>
                <a:ea typeface="+mn-ea"/>
              </a:defRPr>
            </a:lvl2pPr>
            <a:lvl3pPr marL="1143000" indent="-320040" algn="l" rtl="0" eaLnBrk="0" fontAlgn="base" hangingPunct="0">
              <a:spcBef>
                <a:spcPct val="20000"/>
              </a:spcBef>
              <a:spcAft>
                <a:spcPct val="0"/>
              </a:spcAft>
              <a:buFont typeface="Zapf Dingbats" pitchFamily="-64" charset="2"/>
              <a:buChar char=""/>
              <a:defRPr sz="2400">
                <a:solidFill>
                  <a:srgbClr val="5B7817"/>
                </a:solidFill>
                <a:latin typeface="Meta-Normal" pitchFamily="-32" charset="0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15E6E"/>
                </a:solidFill>
                <a:latin typeface="Arial" pitchFamily="-106" charset="0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15E6E"/>
                </a:solidFill>
                <a:latin typeface="Arial" pitchFamily="-106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15E6E"/>
                </a:solidFill>
                <a:latin typeface="Arial" pitchFamily="-106" charset="0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15E6E"/>
                </a:solidFill>
                <a:latin typeface="Arial" pitchFamily="-106" charset="0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15E6E"/>
                </a:solidFill>
                <a:latin typeface="Arial" pitchFamily="-106" charset="0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15E6E"/>
                </a:solidFill>
                <a:latin typeface="Arial" pitchFamily="-106" charset="0"/>
                <a:ea typeface="+mn-ea"/>
              </a:defRPr>
            </a:lvl9pPr>
          </a:lstStyle>
          <a:p>
            <a:pPr marL="0" indent="0"/>
            <a:r>
              <a:rPr lang="en-US" kern="0" dirty="0">
                <a:sym typeface="Wingdings"/>
              </a:rPr>
              <a:t>Possible Words</a:t>
            </a:r>
          </a:p>
          <a:p>
            <a:pPr marL="0" indent="0"/>
            <a:endParaRPr lang="en-US" sz="300" kern="0" dirty="0">
              <a:sym typeface="Wingdings"/>
            </a:endParaRPr>
          </a:p>
          <a:p>
            <a:pPr marL="173037" indent="0"/>
            <a:endParaRPr lang="en-US" sz="1400" kern="0" dirty="0">
              <a:sym typeface="Wingdings"/>
            </a:endParaRPr>
          </a:p>
          <a:p>
            <a:pPr marL="517525" indent="-344488">
              <a:buFont typeface="Arial"/>
              <a:buChar char="•"/>
            </a:pPr>
            <a:endParaRPr lang="en-US" sz="2000" kern="0" dirty="0">
              <a:sym typeface="Wingding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C3621B5-F798-B34A-AB81-A572FFFD7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192" y="298628"/>
            <a:ext cx="1967474" cy="57647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0EEA58A-EF9B-3142-B409-ED1E95B2CC3B}"/>
              </a:ext>
            </a:extLst>
          </p:cNvPr>
          <p:cNvGrpSpPr/>
          <p:nvPr/>
        </p:nvGrpSpPr>
        <p:grpSpPr>
          <a:xfrm>
            <a:off x="3055172" y="4087906"/>
            <a:ext cx="5680037" cy="2081396"/>
            <a:chOff x="3055172" y="4087906"/>
            <a:chExt cx="5680037" cy="208139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4FD4B77-9060-4B4F-B2D0-4069B3EC1D2C}"/>
                </a:ext>
              </a:extLst>
            </p:cNvPr>
            <p:cNvSpPr/>
            <p:nvPr/>
          </p:nvSpPr>
          <p:spPr bwMode="auto">
            <a:xfrm>
              <a:off x="3055172" y="4087906"/>
              <a:ext cx="5569373" cy="2081396"/>
            </a:xfrm>
            <a:prstGeom prst="ellipse">
              <a:avLst/>
            </a:prstGeom>
            <a:solidFill>
              <a:srgbClr val="CEE29C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80C1FE8-3610-2840-894B-681361F938C6}"/>
                </a:ext>
              </a:extLst>
            </p:cNvPr>
            <p:cNvSpPr txBox="1"/>
            <p:nvPr/>
          </p:nvSpPr>
          <p:spPr>
            <a:xfrm>
              <a:off x="3460875" y="4615030"/>
              <a:ext cx="5274334" cy="155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i="1" dirty="0">
                  <a:solidFill>
                    <a:srgbClr val="C00000"/>
                  </a:solidFill>
                </a:rPr>
                <a:t>Relevant across multiple COR domains </a:t>
              </a:r>
            </a:p>
            <a:p>
              <a:pPr marL="342900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i="1" dirty="0">
                  <a:solidFill>
                    <a:srgbClr val="C00000"/>
                  </a:solidFill>
                </a:rPr>
                <a:t>Ripe for disconnects</a:t>
              </a:r>
            </a:p>
            <a:p>
              <a:pPr marL="342900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i="1" dirty="0">
                  <a:solidFill>
                    <a:srgbClr val="C00000"/>
                  </a:solidFill>
                </a:rPr>
                <a:t>Bee in your bonnet</a:t>
              </a:r>
            </a:p>
            <a:p>
              <a:pPr marL="342900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endParaRPr lang="en-US" sz="2000" i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051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90984-CEF2-FB4B-B24E-61C2FFDAC7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08B642-E54E-FB4E-83AE-390DB3D511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lide.url=https://www.polleverywhere.com/free_text_polls/kB923zVwSATuWj0">
            <a:extLst>
              <a:ext uri="{FF2B5EF4-FFF2-40B4-BE49-F238E27FC236}">
                <a16:creationId xmlns:a16="http://schemas.microsoft.com/office/drawing/2014/main" id="{15483749-6A7C-304F-843D-6BDC5A4587D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" y="63500"/>
            <a:ext cx="90170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54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818472"/>
            <a:ext cx="8873267" cy="5562600"/>
          </a:xfrm>
        </p:spPr>
        <p:txBody>
          <a:bodyPr/>
          <a:lstStyle/>
          <a:p>
            <a:pPr marL="0" indent="0" algn="ctr">
              <a:spcAft>
                <a:spcPts val="600"/>
              </a:spcAft>
            </a:pPr>
            <a:endParaRPr lang="en-US" sz="100" dirty="0">
              <a:sym typeface="Wingdings"/>
            </a:endParaRPr>
          </a:p>
          <a:p>
            <a:pPr marL="403225" indent="-230188"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sym typeface="Wingdings"/>
              </a:rPr>
              <a:t>Promote clear communication for words key to understand each other regarding </a:t>
            </a:r>
            <a:r>
              <a:rPr lang="en-US" sz="2400" dirty="0" err="1">
                <a:sym typeface="Wingdings"/>
              </a:rPr>
              <a:t>nanoEHS</a:t>
            </a:r>
            <a:r>
              <a:rPr lang="en-US" sz="2400" dirty="0">
                <a:sym typeface="Wingdings"/>
              </a:rPr>
              <a:t> research:</a:t>
            </a:r>
          </a:p>
          <a:p>
            <a:pPr marL="800100" lvl="1" indent="-230188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ym typeface="Wingdings"/>
              </a:rPr>
              <a:t>Regarding work across the past 10-15 years</a:t>
            </a:r>
          </a:p>
          <a:p>
            <a:pPr marL="800100" lvl="1" indent="-230188">
              <a:spcAft>
                <a:spcPts val="600"/>
              </a:spcAft>
              <a:buFont typeface="Arial"/>
              <a:buChar char="•"/>
            </a:pPr>
            <a:r>
              <a:rPr lang="en-US" sz="2000" dirty="0">
                <a:sym typeface="Wingdings"/>
              </a:rPr>
              <a:t>Regarding where </a:t>
            </a:r>
            <a:r>
              <a:rPr lang="en-US" sz="2000" dirty="0" err="1">
                <a:sym typeface="Wingdings"/>
              </a:rPr>
              <a:t>nanoEHS</a:t>
            </a:r>
            <a:r>
              <a:rPr lang="en-US" sz="2000" dirty="0">
                <a:sym typeface="Wingdings"/>
              </a:rPr>
              <a:t> research needs to go across the next 5-10 years</a:t>
            </a:r>
          </a:p>
          <a:p>
            <a:pPr marL="403225" indent="-230188"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sym typeface="Wingdings"/>
              </a:rPr>
              <a:t>Illuminate assumptions, differences, and shared meanings</a:t>
            </a:r>
          </a:p>
          <a:p>
            <a:pPr marL="403225" indent="-230188"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sym typeface="Wingdings"/>
              </a:rPr>
              <a:t>Explore epistemic humility</a:t>
            </a:r>
          </a:p>
          <a:p>
            <a:pPr marL="800100" lvl="1" indent="-230188">
              <a:spcAft>
                <a:spcPts val="600"/>
              </a:spcAft>
              <a:buFont typeface="Arial"/>
              <a:buChar char="•"/>
            </a:pPr>
            <a:endParaRPr lang="en-US" sz="2000" dirty="0">
              <a:sym typeface="Wingdings"/>
            </a:endParaRPr>
          </a:p>
          <a:p>
            <a:pPr marL="403225" indent="-230188" algn="ctr">
              <a:spcAft>
                <a:spcPts val="600"/>
              </a:spcAft>
              <a:buFont typeface="Arial"/>
              <a:buChar char="•"/>
            </a:pPr>
            <a:endParaRPr lang="en-US" sz="1050" dirty="0">
              <a:sym typeface="Wingdings"/>
            </a:endParaRPr>
          </a:p>
          <a:p>
            <a:pPr marL="517525" indent="-344488" algn="ctr">
              <a:spcAft>
                <a:spcPts val="600"/>
              </a:spcAft>
              <a:buFont typeface="Arial"/>
              <a:buChar char="•"/>
            </a:pPr>
            <a:endParaRPr lang="en-US" sz="1100" dirty="0">
              <a:sym typeface="Wingdings"/>
            </a:endParaRPr>
          </a:p>
          <a:p>
            <a:pPr marL="517525" indent="-344488" algn="ctr">
              <a:spcAft>
                <a:spcPts val="600"/>
              </a:spcAft>
              <a:buFont typeface="Arial"/>
              <a:buChar char="•"/>
            </a:pPr>
            <a:endParaRPr lang="en-US" sz="1600" dirty="0">
              <a:sym typeface="Wingdings"/>
            </a:endParaRPr>
          </a:p>
        </p:txBody>
      </p:sp>
      <p:sp>
        <p:nvSpPr>
          <p:cNvPr id="4" name="Line 17"/>
          <p:cNvSpPr>
            <a:spLocks noChangeShapeType="1"/>
          </p:cNvSpPr>
          <p:nvPr/>
        </p:nvSpPr>
        <p:spPr bwMode="auto">
          <a:xfrm>
            <a:off x="457200" y="914400"/>
            <a:ext cx="8458200" cy="0"/>
          </a:xfrm>
          <a:prstGeom prst="line">
            <a:avLst/>
          </a:prstGeom>
          <a:noFill/>
          <a:ln w="44450">
            <a:solidFill>
              <a:srgbClr val="C8380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192" y="298628"/>
            <a:ext cx="1967474" cy="576474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0774928-C544-1248-ABC8-AC2C51B3D10E}"/>
              </a:ext>
            </a:extLst>
          </p:cNvPr>
          <p:cNvSpPr txBox="1">
            <a:spLocks/>
          </p:cNvSpPr>
          <p:nvPr/>
        </p:nvSpPr>
        <p:spPr bwMode="auto">
          <a:xfrm>
            <a:off x="457199" y="298628"/>
            <a:ext cx="8568467" cy="577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685800" algn="l" rtl="0" eaLnBrk="0" fontAlgn="base" hangingPunct="0">
              <a:spcBef>
                <a:spcPct val="20000"/>
              </a:spcBef>
              <a:spcAft>
                <a:spcPct val="0"/>
              </a:spcAft>
              <a:defRPr sz="3200">
                <a:solidFill>
                  <a:srgbClr val="5B7817"/>
                </a:solidFill>
                <a:latin typeface="+mn-lt"/>
                <a:ea typeface="+mn-ea"/>
                <a:cs typeface="+mn-cs"/>
              </a:defRPr>
            </a:lvl1pPr>
            <a:lvl2pPr marL="739775" indent="-374650" algn="l" rtl="0" eaLnBrk="0" fontAlgn="base" hangingPunct="0">
              <a:spcBef>
                <a:spcPct val="20000"/>
              </a:spcBef>
              <a:spcAft>
                <a:spcPct val="0"/>
              </a:spcAft>
              <a:buSzPct val="90000"/>
              <a:buFont typeface="Wingdings 2" pitchFamily="18" charset="2"/>
              <a:buChar char=""/>
              <a:defRPr sz="2800">
                <a:solidFill>
                  <a:srgbClr val="C9550C"/>
                </a:solidFill>
                <a:latin typeface="Meta-Normal" pitchFamily="-32" charset="0"/>
                <a:ea typeface="+mn-ea"/>
              </a:defRPr>
            </a:lvl2pPr>
            <a:lvl3pPr marL="1143000" indent="-320040" algn="l" rtl="0" eaLnBrk="0" fontAlgn="base" hangingPunct="0">
              <a:spcBef>
                <a:spcPct val="20000"/>
              </a:spcBef>
              <a:spcAft>
                <a:spcPct val="0"/>
              </a:spcAft>
              <a:buFont typeface="Zapf Dingbats" pitchFamily="-64" charset="2"/>
              <a:buChar char=""/>
              <a:defRPr sz="2400">
                <a:solidFill>
                  <a:srgbClr val="5B7817"/>
                </a:solidFill>
                <a:latin typeface="Meta-Normal" pitchFamily="-32" charset="0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515E6E"/>
                </a:solidFill>
                <a:latin typeface="Arial" pitchFamily="-106" charset="0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15E6E"/>
                </a:solidFill>
                <a:latin typeface="Arial" pitchFamily="-106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15E6E"/>
                </a:solidFill>
                <a:latin typeface="Arial" pitchFamily="-106" charset="0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15E6E"/>
                </a:solidFill>
                <a:latin typeface="Arial" pitchFamily="-106" charset="0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15E6E"/>
                </a:solidFill>
                <a:latin typeface="Arial" pitchFamily="-106" charset="0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515E6E"/>
                </a:solidFill>
                <a:latin typeface="Arial" pitchFamily="-106" charset="0"/>
                <a:ea typeface="+mn-ea"/>
              </a:defRPr>
            </a:lvl9pPr>
          </a:lstStyle>
          <a:p>
            <a:pPr marL="0" indent="0"/>
            <a:r>
              <a:rPr lang="en-US" kern="0" dirty="0">
                <a:sym typeface="Wingdings"/>
              </a:rPr>
              <a:t>Nano-Cipher Activity Motivation</a:t>
            </a:r>
          </a:p>
          <a:p>
            <a:pPr marL="0" indent="0"/>
            <a:endParaRPr lang="en-US" sz="300" kern="0" dirty="0">
              <a:sym typeface="Wingdings"/>
            </a:endParaRPr>
          </a:p>
          <a:p>
            <a:pPr marL="800100" lvl="1" indent="-230188">
              <a:buFont typeface="Arial"/>
              <a:buChar char="•"/>
            </a:pPr>
            <a:endParaRPr lang="en-US" sz="2400" kern="0" dirty="0">
              <a:sym typeface="Wingdings"/>
            </a:endParaRPr>
          </a:p>
          <a:p>
            <a:pPr marL="403225" indent="-230188">
              <a:buFont typeface="Arial"/>
              <a:buChar char="•"/>
            </a:pPr>
            <a:endParaRPr lang="en-US" sz="1200" kern="0" dirty="0">
              <a:sym typeface="Wingdings"/>
            </a:endParaRPr>
          </a:p>
          <a:p>
            <a:pPr marL="517525" indent="-344488">
              <a:buFont typeface="Arial"/>
              <a:buChar char="•"/>
            </a:pPr>
            <a:endParaRPr lang="en-US" sz="1400" kern="0" dirty="0">
              <a:sym typeface="Wingdings"/>
            </a:endParaRPr>
          </a:p>
          <a:p>
            <a:pPr marL="517525" indent="-344488">
              <a:buFont typeface="Arial"/>
              <a:buChar char="•"/>
            </a:pPr>
            <a:endParaRPr lang="en-US" sz="2000" kern="0" dirty="0">
              <a:sym typeface="Wingding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B5ED09D-A28C-0B49-9A5B-FFC358BF2885}"/>
              </a:ext>
            </a:extLst>
          </p:cNvPr>
          <p:cNvGrpSpPr/>
          <p:nvPr/>
        </p:nvGrpSpPr>
        <p:grpSpPr>
          <a:xfrm>
            <a:off x="632967" y="3616416"/>
            <a:ext cx="8043615" cy="3139627"/>
            <a:chOff x="632967" y="3616416"/>
            <a:chExt cx="8043615" cy="3139627"/>
          </a:xfrm>
        </p:grpSpPr>
        <p:sp>
          <p:nvSpPr>
            <p:cNvPr id="7" name="Oval 6"/>
            <p:cNvSpPr/>
            <p:nvPr/>
          </p:nvSpPr>
          <p:spPr>
            <a:xfrm>
              <a:off x="5049013" y="4507317"/>
              <a:ext cx="2009179" cy="106049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47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Meta-ItalicCaps"/>
                  <a:ea typeface="ＭＳ Ｐゴシック"/>
                  <a:cs typeface="ＭＳ Ｐゴシック"/>
                </a:rPr>
                <a:t>Risk Management and Control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4552433" y="5596247"/>
              <a:ext cx="1850315" cy="106049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  <a:alpha val="47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err="1">
                  <a:solidFill>
                    <a:srgbClr val="000000"/>
                  </a:solidFill>
                  <a:latin typeface="Meta-ItalicCaps"/>
                  <a:ea typeface="ＭＳ Ｐゴシック"/>
                  <a:cs typeface="ＭＳ Ｐゴシック"/>
                </a:rPr>
                <a:t>EcoToxicity</a:t>
              </a:r>
              <a:endParaRPr lang="en-US" sz="1600" dirty="0">
                <a:solidFill>
                  <a:srgbClr val="000000"/>
                </a:solidFill>
                <a:latin typeface="Meta-ItalicCaps"/>
                <a:ea typeface="ＭＳ Ｐゴシック"/>
                <a:cs typeface="ＭＳ Ｐゴシック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580308" y="3864006"/>
              <a:ext cx="1850315" cy="1173558"/>
            </a:xfrm>
            <a:prstGeom prst="ellipse">
              <a:avLst/>
            </a:prstGeom>
            <a:solidFill>
              <a:srgbClr val="C5C87C">
                <a:alpha val="47000"/>
              </a:srgb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Meta-ItalicCaps"/>
                  <a:ea typeface="ＭＳ Ｐゴシック"/>
                  <a:cs typeface="ＭＳ Ｐゴシック"/>
                </a:rPr>
                <a:t>Exposure Throughout the Lifecycle 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104941" y="5838670"/>
              <a:ext cx="1773219" cy="917373"/>
            </a:xfrm>
            <a:prstGeom prst="ellipse">
              <a:avLst/>
            </a:prstGeom>
            <a:solidFill>
              <a:schemeClr val="bg1">
                <a:lumMod val="85000"/>
                <a:alpha val="47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Meta-ItalicCaps"/>
                  <a:ea typeface="ＭＳ Ｐゴシック"/>
                  <a:cs typeface="ＭＳ Ｐゴシック"/>
                </a:rPr>
                <a:t>Human Toxicity</a:t>
              </a:r>
              <a:endParaRPr lang="en-US" sz="1200" dirty="0">
                <a:solidFill>
                  <a:srgbClr val="000000"/>
                </a:solidFill>
                <a:latin typeface="Meta-ItalicCaps"/>
                <a:ea typeface="ＭＳ Ｐゴシック"/>
                <a:cs typeface="ＭＳ Ｐゴシック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478716" y="3616416"/>
              <a:ext cx="2081605" cy="1173558"/>
            </a:xfrm>
            <a:prstGeom prst="ellipse">
              <a:avLst/>
            </a:prstGeom>
            <a:solidFill>
              <a:srgbClr val="D08A46">
                <a:alpha val="40000"/>
              </a:srgb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Meta-ItalicCaps"/>
                  <a:ea typeface="ＭＳ Ｐゴシック"/>
                  <a:cs typeface="ＭＳ Ｐゴシック"/>
                </a:rPr>
                <a:t>Risk Assessment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6513210" y="5425415"/>
              <a:ext cx="2163372" cy="1117027"/>
            </a:xfrm>
            <a:prstGeom prst="ellipse">
              <a:avLst/>
            </a:prstGeom>
            <a:solidFill>
              <a:schemeClr val="bg2">
                <a:lumMod val="75000"/>
                <a:alpha val="47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Meta-ItalicCaps"/>
                  <a:ea typeface="ＭＳ Ｐゴシック"/>
                  <a:cs typeface="ＭＳ Ｐゴシック"/>
                </a:rPr>
                <a:t>Databases and Computational Modeling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2815313" y="4834702"/>
              <a:ext cx="2233700" cy="1060495"/>
            </a:xfrm>
            <a:prstGeom prst="ellipse">
              <a:avLst/>
            </a:prstGeom>
            <a:solidFill>
              <a:schemeClr val="tx2">
                <a:lumMod val="20000"/>
                <a:lumOff val="80000"/>
                <a:alpha val="47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Meta-ItalicCaps"/>
                  <a:ea typeface="ＭＳ Ｐゴシック"/>
                  <a:cs typeface="ＭＳ Ｐゴシック"/>
                </a:rPr>
                <a:t>Characterization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72B1B8B-6155-A54D-8320-D7DC9D0D2040}"/>
                </a:ext>
              </a:extLst>
            </p:cNvPr>
            <p:cNvSpPr/>
            <p:nvPr/>
          </p:nvSpPr>
          <p:spPr>
            <a:xfrm>
              <a:off x="632967" y="4994632"/>
              <a:ext cx="1990868" cy="1060495"/>
            </a:xfrm>
            <a:prstGeom prst="ellipse">
              <a:avLst/>
            </a:prstGeom>
            <a:solidFill>
              <a:srgbClr val="E99D8C">
                <a:alpha val="69020"/>
              </a:srgb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Meta-ItalicCaps"/>
                  <a:ea typeface="ＭＳ Ｐゴシック"/>
                  <a:cs typeface="ＭＳ Ｐゴシック"/>
                </a:rPr>
                <a:t>Nanomedicine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5005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C8726E8-5125-4D43-8069-60846EC09325}"/>
              </a:ext>
            </a:extLst>
          </p:cNvPr>
          <p:cNvSpPr/>
          <p:nvPr/>
        </p:nvSpPr>
        <p:spPr bwMode="auto">
          <a:xfrm>
            <a:off x="457199" y="1473869"/>
            <a:ext cx="8451925" cy="4528898"/>
          </a:xfrm>
          <a:prstGeom prst="roundRect">
            <a:avLst>
              <a:gd name="adj" fmla="val 3585"/>
            </a:avLst>
          </a:prstGeom>
          <a:solidFill>
            <a:srgbClr val="F5F99B">
              <a:alpha val="89804"/>
            </a:srgbClr>
          </a:solidFill>
          <a:ln w="9525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98628"/>
            <a:ext cx="8568467" cy="577672"/>
          </a:xfrm>
        </p:spPr>
        <p:txBody>
          <a:bodyPr/>
          <a:lstStyle/>
          <a:p>
            <a:pPr marL="0" indent="0"/>
            <a:r>
              <a:rPr lang="en-US" dirty="0">
                <a:sym typeface="Wingdings"/>
              </a:rPr>
              <a:t>Exploring Epistemic Humility</a:t>
            </a:r>
          </a:p>
          <a:p>
            <a:pPr marL="0" indent="0"/>
            <a:endParaRPr lang="en-US" sz="300" dirty="0">
              <a:sym typeface="Wingdings"/>
            </a:endParaRPr>
          </a:p>
          <a:p>
            <a:pPr marL="800100" lvl="1" indent="-230188">
              <a:buFont typeface="Arial"/>
              <a:buChar char="•"/>
            </a:pPr>
            <a:endParaRPr lang="en-US" dirty="0">
              <a:sym typeface="Wingdings"/>
            </a:endParaRPr>
          </a:p>
          <a:p>
            <a:pPr marL="403225" indent="-230188">
              <a:buFont typeface="Arial"/>
              <a:buChar char="•"/>
            </a:pPr>
            <a:endParaRPr lang="en-US" sz="1200" dirty="0">
              <a:sym typeface="Wingdings"/>
            </a:endParaRPr>
          </a:p>
          <a:p>
            <a:pPr marL="517525" indent="-344488">
              <a:buFont typeface="Arial"/>
              <a:buChar char="•"/>
            </a:pPr>
            <a:endParaRPr lang="en-US" sz="1400" dirty="0">
              <a:sym typeface="Wingdings"/>
            </a:endParaRPr>
          </a:p>
          <a:p>
            <a:pPr marL="517525" indent="-344488">
              <a:buFont typeface="Arial"/>
              <a:buChar char="•"/>
            </a:pPr>
            <a:endParaRPr lang="en-US" sz="2000" dirty="0">
              <a:sym typeface="Wingdings"/>
            </a:endParaRPr>
          </a:p>
        </p:txBody>
      </p:sp>
      <p:sp>
        <p:nvSpPr>
          <p:cNvPr id="4" name="Line 17"/>
          <p:cNvSpPr>
            <a:spLocks noChangeShapeType="1"/>
          </p:cNvSpPr>
          <p:nvPr/>
        </p:nvSpPr>
        <p:spPr bwMode="auto">
          <a:xfrm>
            <a:off x="457200" y="914400"/>
            <a:ext cx="8458200" cy="0"/>
          </a:xfrm>
          <a:prstGeom prst="line">
            <a:avLst/>
          </a:prstGeom>
          <a:noFill/>
          <a:ln w="44450">
            <a:solidFill>
              <a:srgbClr val="C8380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B0E994-B315-2E4A-93BD-E14DA2BD5C2E}"/>
              </a:ext>
            </a:extLst>
          </p:cNvPr>
          <p:cNvSpPr txBox="1"/>
          <p:nvPr/>
        </p:nvSpPr>
        <p:spPr>
          <a:xfrm>
            <a:off x="457199" y="1569017"/>
            <a:ext cx="8341051" cy="4378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Two experts might be using the same word with different understood meanings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They may or may not realize this</a:t>
            </a:r>
            <a:endParaRPr lang="en-US" sz="1050" dirty="0">
              <a:solidFill>
                <a:schemeClr val="accent3">
                  <a:lumMod val="50000"/>
                </a:schemeClr>
              </a:solidFill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1050" dirty="0">
              <a:solidFill>
                <a:schemeClr val="accent3">
                  <a:lumMod val="50000"/>
                </a:schemeClr>
              </a:solidFill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If that is happening: </a:t>
            </a:r>
          </a:p>
          <a:p>
            <a:pPr marL="692150" lvl="1" indent="-2349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>
                    <a:lumMod val="50000"/>
                  </a:schemeClr>
                </a:solidFill>
              </a:rPr>
              <a:t>Both could be valid</a:t>
            </a:r>
          </a:p>
          <a:p>
            <a:pPr marL="692150" lvl="1" indent="-2349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>
                    <a:lumMod val="50000"/>
                  </a:schemeClr>
                </a:solidFill>
              </a:rPr>
              <a:t>Both could be less than fruitful</a:t>
            </a:r>
          </a:p>
          <a:p>
            <a:pPr marL="692150" lvl="1" indent="-2349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>
                    <a:lumMod val="50000"/>
                  </a:schemeClr>
                </a:solidFill>
              </a:rPr>
              <a:t>One could be “more” correct for a particular context</a:t>
            </a:r>
          </a:p>
          <a:p>
            <a:pPr marL="692150" lvl="1" indent="-2349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>
                    <a:lumMod val="50000"/>
                  </a:schemeClr>
                </a:solidFill>
              </a:rPr>
              <a:t>Context can open flow of understanding</a:t>
            </a:r>
          </a:p>
          <a:p>
            <a:pPr marL="692150" lvl="1" indent="-2349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3">
                    <a:lumMod val="50000"/>
                  </a:schemeClr>
                </a:solidFill>
              </a:rPr>
              <a:t>Perhaps there are patterns in how communities and geographic regions think about concepts of shared relevance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BED0DFD-106E-054D-AC10-C8D95AF47241}"/>
              </a:ext>
            </a:extLst>
          </p:cNvPr>
          <p:cNvGrpSpPr/>
          <p:nvPr/>
        </p:nvGrpSpPr>
        <p:grpSpPr>
          <a:xfrm>
            <a:off x="4765637" y="2235378"/>
            <a:ext cx="3808420" cy="968188"/>
            <a:chOff x="4851699" y="2515076"/>
            <a:chExt cx="3808420" cy="968188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79653A4B-61D4-704F-B148-D329D1B4A1A5}"/>
                </a:ext>
              </a:extLst>
            </p:cNvPr>
            <p:cNvSpPr/>
            <p:nvPr/>
          </p:nvSpPr>
          <p:spPr bwMode="auto">
            <a:xfrm>
              <a:off x="4851699" y="2515076"/>
              <a:ext cx="3808420" cy="968188"/>
            </a:xfrm>
            <a:prstGeom prst="roundRect">
              <a:avLst>
                <a:gd name="adj" fmla="val 24444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301BF44-9882-2042-BA14-55628F39C9AB}"/>
                </a:ext>
              </a:extLst>
            </p:cNvPr>
            <p:cNvSpPr txBox="1"/>
            <p:nvPr/>
          </p:nvSpPr>
          <p:spPr>
            <a:xfrm>
              <a:off x="4937832" y="2525447"/>
              <a:ext cx="372228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700" dirty="0">
                  <a:solidFill>
                    <a:schemeClr val="accent2">
                      <a:lumMod val="75000"/>
                    </a:schemeClr>
                  </a:solidFill>
                </a:rPr>
                <a:t>“Sometimes we don’t know when we’re talking past each other”</a:t>
              </a:r>
            </a:p>
            <a:p>
              <a:pPr>
                <a:spcBef>
                  <a:spcPts val="600"/>
                </a:spcBef>
              </a:pPr>
              <a:r>
                <a:rPr lang="en-US" sz="1700" dirty="0">
                  <a:solidFill>
                    <a:schemeClr val="accent2">
                      <a:lumMod val="75000"/>
                    </a:schemeClr>
                  </a:solidFill>
                </a:rPr>
                <a:t>	~ Rick Canady, yesterday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F6A9497-8C51-C949-9B00-AE2D3F3E5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192" y="298628"/>
            <a:ext cx="1967474" cy="57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2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-1524000" y="0"/>
            <a:ext cx="12192000" cy="6858000"/>
          </a:xfrm>
          <a:prstGeom prst="rect">
            <a:avLst/>
          </a:prstGeom>
          <a:solidFill>
            <a:srgbClr val="AEC17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833719" y="2070849"/>
            <a:ext cx="7758952" cy="1815353"/>
          </a:xfrm>
          <a:prstGeom prst="roundRect">
            <a:avLst/>
          </a:prstGeom>
          <a:solidFill>
            <a:srgbClr val="5D838E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1008527" y="2563026"/>
            <a:ext cx="7584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Perspective </a:t>
            </a:r>
            <a:r>
              <a:rPr lang="en-US" sz="4800" dirty="0" err="1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Anamorphosis</a:t>
            </a:r>
            <a:endParaRPr lang="en-US" sz="4800" dirty="0">
              <a:solidFill>
                <a:schemeClr val="bg1"/>
              </a:solidFill>
              <a:latin typeface="Avenir Medium" charset="0"/>
              <a:ea typeface="Avenir Medium" charset="0"/>
              <a:cs typeface="Avenir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57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0529" y="364298"/>
            <a:ext cx="4293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/>
              <a:t>Emulsifer</a:t>
            </a:r>
            <a:r>
              <a:rPr lang="en-US" sz="1600" i="1" dirty="0"/>
              <a:t>, by Thomas Medicus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9608"/>
          <a:stretch/>
        </p:blipFill>
        <p:spPr>
          <a:xfrm>
            <a:off x="1105319" y="838200"/>
            <a:ext cx="6792686" cy="567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76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27" y="870474"/>
            <a:ext cx="7617761" cy="50785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6B6D29-3966-7443-AEE9-3CAA79B63E66}"/>
              </a:ext>
            </a:extLst>
          </p:cNvPr>
          <p:cNvSpPr txBox="1"/>
          <p:nvPr/>
        </p:nvSpPr>
        <p:spPr>
          <a:xfrm>
            <a:off x="2970529" y="364298"/>
            <a:ext cx="4293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/>
              <a:t>Emulsifer</a:t>
            </a:r>
            <a:r>
              <a:rPr lang="en-US" sz="1600" i="1" dirty="0"/>
              <a:t>, by Thomas Medicus</a:t>
            </a:r>
          </a:p>
        </p:txBody>
      </p:sp>
    </p:spTree>
    <p:extLst>
      <p:ext uri="{BB962C8B-B14F-4D97-AF65-F5344CB8AC3E}">
        <p14:creationId xmlns:p14="http://schemas.microsoft.com/office/powerpoint/2010/main" val="1215349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876300"/>
            <a:ext cx="7616952" cy="50779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A57B98-513F-E344-A92C-E0479402812D}"/>
              </a:ext>
            </a:extLst>
          </p:cNvPr>
          <p:cNvSpPr txBox="1"/>
          <p:nvPr/>
        </p:nvSpPr>
        <p:spPr>
          <a:xfrm>
            <a:off x="2970529" y="364298"/>
            <a:ext cx="4293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/>
              <a:t>Emulsifer</a:t>
            </a:r>
            <a:r>
              <a:rPr lang="en-US" sz="1600" i="1" dirty="0"/>
              <a:t>, by Thomas Medicus</a:t>
            </a:r>
          </a:p>
        </p:txBody>
      </p:sp>
    </p:spTree>
    <p:extLst>
      <p:ext uri="{BB962C8B-B14F-4D97-AF65-F5344CB8AC3E}">
        <p14:creationId xmlns:p14="http://schemas.microsoft.com/office/powerpoint/2010/main" val="253153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876300"/>
            <a:ext cx="7616952" cy="50779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D786B7-968B-1E4F-A3CE-D8DF6E687E0B}"/>
              </a:ext>
            </a:extLst>
          </p:cNvPr>
          <p:cNvSpPr txBox="1"/>
          <p:nvPr/>
        </p:nvSpPr>
        <p:spPr>
          <a:xfrm>
            <a:off x="2970529" y="364298"/>
            <a:ext cx="4293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/>
              <a:t>Emulsifer</a:t>
            </a:r>
            <a:r>
              <a:rPr lang="en-US" sz="1600" i="1" dirty="0"/>
              <a:t>, by Thomas Medicus</a:t>
            </a:r>
          </a:p>
        </p:txBody>
      </p:sp>
    </p:spTree>
    <p:extLst>
      <p:ext uri="{BB962C8B-B14F-4D97-AF65-F5344CB8AC3E}">
        <p14:creationId xmlns:p14="http://schemas.microsoft.com/office/powerpoint/2010/main" val="1650484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876300"/>
            <a:ext cx="7616952" cy="50779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0A65E1-DEA3-4746-B63F-15CADA9C226E}"/>
              </a:ext>
            </a:extLst>
          </p:cNvPr>
          <p:cNvSpPr txBox="1"/>
          <p:nvPr/>
        </p:nvSpPr>
        <p:spPr>
          <a:xfrm>
            <a:off x="2970529" y="364298"/>
            <a:ext cx="42934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/>
              <a:t>Emulsifer</a:t>
            </a:r>
            <a:r>
              <a:rPr lang="en-US" sz="1600" i="1" dirty="0"/>
              <a:t>, by Thomas Medicus</a:t>
            </a:r>
          </a:p>
        </p:txBody>
      </p:sp>
    </p:spTree>
    <p:extLst>
      <p:ext uri="{BB962C8B-B14F-4D97-AF65-F5344CB8AC3E}">
        <p14:creationId xmlns:p14="http://schemas.microsoft.com/office/powerpoint/2010/main" val="1961948942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CEINT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9540B"/>
      </a:accent2>
      <a:accent3>
        <a:srgbClr val="5B7816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Meta-BoldCaps"/>
        <a:ea typeface="ＭＳ Ｐゴシック"/>
        <a:cs typeface="ＭＳ Ｐゴシック"/>
      </a:majorFont>
      <a:minorFont>
        <a:latin typeface="Meta-ItalicCap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15772</TotalTime>
  <Words>391</Words>
  <Application>Microsoft Macintosh PowerPoint</Application>
  <PresentationFormat>On-screen Show (4:3)</PresentationFormat>
  <Paragraphs>108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ＭＳ Ｐゴシック</vt:lpstr>
      <vt:lpstr>Arial</vt:lpstr>
      <vt:lpstr>Avenir Medium</vt:lpstr>
      <vt:lpstr>Meta-BoldCaps</vt:lpstr>
      <vt:lpstr>Meta-ItalicCaps</vt:lpstr>
      <vt:lpstr>Meta-Normal</vt:lpstr>
      <vt:lpstr>Verdana</vt:lpstr>
      <vt:lpstr>Wingdings</vt:lpstr>
      <vt:lpstr>Wingdings 2</vt:lpstr>
      <vt:lpstr>Zapf Dingbats</vt:lpstr>
      <vt:lpstr>Blank Presentation</vt:lpstr>
      <vt:lpstr>Nano-Cipher Activity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Duke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glenda kelly</dc:creator>
  <cp:lastModifiedBy>Christine Hendren</cp:lastModifiedBy>
  <cp:revision>951</cp:revision>
  <cp:lastPrinted>2016-04-22T20:41:33Z</cp:lastPrinted>
  <dcterms:created xsi:type="dcterms:W3CDTF">2010-06-16T20:21:27Z</dcterms:created>
  <dcterms:modified xsi:type="dcterms:W3CDTF">2018-10-11T17:38:31Z</dcterms:modified>
</cp:coreProperties>
</file>