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1" r:id="rId2"/>
    <p:sldId id="259" r:id="rId3"/>
    <p:sldId id="256" r:id="rId4"/>
    <p:sldId id="258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>
        <p:scale>
          <a:sx n="110" d="100"/>
          <a:sy n="110" d="100"/>
        </p:scale>
        <p:origin x="-2624" y="-376"/>
      </p:cViewPr>
      <p:guideLst>
        <p:guide orient="horz" pos="3266"/>
        <p:guide pos="273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C32FD9-7772-4086-9C4D-F30197517CFD}" type="datetimeFigureOut">
              <a:rPr lang="en-US" smtClean="0"/>
              <a:t>4/18/13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8FA127-35AC-46DD-B1A3-26A6F0FCD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661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D8F9B12-FC73-B645-B63B-2C5BED63293E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40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8FA127-35AC-46DD-B1A3-26A6F0FCDE5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5789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8FA127-35AC-46DD-B1A3-26A6F0FCDE5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381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8FA127-35AC-46DD-B1A3-26A6F0FCDE5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8770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8FA127-35AC-46DD-B1A3-26A6F0FCDE5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363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596F0-C8B1-5442-9566-F57A367465E6}" type="datetimeFigureOut">
              <a:rPr lang="en-US" smtClean="0"/>
              <a:t>4/18/13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1166B-E53E-9243-8745-0B8A16D8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941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596F0-C8B1-5442-9566-F57A367465E6}" type="datetimeFigureOut">
              <a:rPr lang="en-US" smtClean="0"/>
              <a:t>4/18/13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1166B-E53E-9243-8745-0B8A16D8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231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596F0-C8B1-5442-9566-F57A367465E6}" type="datetimeFigureOut">
              <a:rPr lang="en-US" smtClean="0"/>
              <a:t>4/18/13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1166B-E53E-9243-8745-0B8A16D8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296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596F0-C8B1-5442-9566-F57A367465E6}" type="datetimeFigureOut">
              <a:rPr lang="en-US" smtClean="0"/>
              <a:t>4/18/13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1166B-E53E-9243-8745-0B8A16D8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525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596F0-C8B1-5442-9566-F57A367465E6}" type="datetimeFigureOut">
              <a:rPr lang="en-US" smtClean="0"/>
              <a:t>4/18/13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1166B-E53E-9243-8745-0B8A16D8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659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596F0-C8B1-5442-9566-F57A367465E6}" type="datetimeFigureOut">
              <a:rPr lang="en-US" smtClean="0"/>
              <a:t>4/18/13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1166B-E53E-9243-8745-0B8A16D8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067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596F0-C8B1-5442-9566-F57A367465E6}" type="datetimeFigureOut">
              <a:rPr lang="en-US" smtClean="0"/>
              <a:t>4/18/13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1166B-E53E-9243-8745-0B8A16D8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876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596F0-C8B1-5442-9566-F57A367465E6}" type="datetimeFigureOut">
              <a:rPr lang="en-US" smtClean="0"/>
              <a:t>4/18/13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1166B-E53E-9243-8745-0B8A16D8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925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596F0-C8B1-5442-9566-F57A367465E6}" type="datetimeFigureOut">
              <a:rPr lang="en-US" smtClean="0"/>
              <a:t>4/18/13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1166B-E53E-9243-8745-0B8A16D8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171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596F0-C8B1-5442-9566-F57A367465E6}" type="datetimeFigureOut">
              <a:rPr lang="en-US" smtClean="0"/>
              <a:t>4/18/13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1166B-E53E-9243-8745-0B8A16D8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049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596F0-C8B1-5442-9566-F57A367465E6}" type="datetimeFigureOut">
              <a:rPr lang="en-US" smtClean="0"/>
              <a:t>4/18/13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1166B-E53E-9243-8745-0B8A16D8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855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596F0-C8B1-5442-9566-F57A367465E6}" type="datetimeFigureOut">
              <a:rPr lang="en-US" smtClean="0"/>
              <a:t>4/18/13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1166B-E53E-9243-8745-0B8A16D8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355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08920"/>
            <a:ext cx="8534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latin typeface="Meta-BoldCaps" charset="0"/>
                <a:ea typeface="ＭＳ Ｐゴシック" charset="0"/>
                <a:cs typeface="ＭＳ Ｐゴシック" charset="0"/>
              </a:rPr>
              <a:t>Defining the Relationships Between Communities of Research</a:t>
            </a:r>
            <a:endParaRPr lang="en-US" dirty="0">
              <a:latin typeface="Meta-BoldCap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209460"/>
            <a:ext cx="8458200" cy="175362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>
                <a:solidFill>
                  <a:srgbClr val="C9550C"/>
                </a:solidFill>
                <a:latin typeface="Meta-ItalicCaps" charset="0"/>
                <a:ea typeface="ＭＳ Ｐゴシック" charset="0"/>
                <a:cs typeface="ＭＳ Ｐゴシック" charset="0"/>
              </a:rPr>
              <a:t>A potential approach proposed</a:t>
            </a:r>
          </a:p>
          <a:p>
            <a:pPr eaLnBrk="1" hangingPunct="1"/>
            <a:r>
              <a:rPr lang="en-US" dirty="0" smtClean="0">
                <a:solidFill>
                  <a:srgbClr val="C9550C"/>
                </a:solidFill>
                <a:latin typeface="Meta-ItalicCaps" charset="0"/>
                <a:ea typeface="ＭＳ Ｐゴシック" charset="0"/>
                <a:cs typeface="ＭＳ Ｐゴシック" charset="0"/>
              </a:rPr>
              <a:t>by the Risk Assessment </a:t>
            </a:r>
            <a:r>
              <a:rPr lang="en-US" dirty="0" err="1" smtClean="0">
                <a:solidFill>
                  <a:srgbClr val="C9550C"/>
                </a:solidFill>
                <a:latin typeface="Meta-ItalicCaps" charset="0"/>
                <a:ea typeface="ＭＳ Ｐゴシック" charset="0"/>
                <a:cs typeface="ＭＳ Ｐゴシック" charset="0"/>
              </a:rPr>
              <a:t>CoR</a:t>
            </a:r>
            <a:endParaRPr lang="en-US" sz="2800" dirty="0">
              <a:solidFill>
                <a:srgbClr val="C9550C"/>
              </a:solidFill>
              <a:latin typeface="Meta-Norm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2000" dirty="0" smtClean="0">
              <a:solidFill>
                <a:srgbClr val="C9550C"/>
              </a:solidFill>
              <a:latin typeface="Meta-Norm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2000" dirty="0" smtClean="0">
                <a:solidFill>
                  <a:srgbClr val="C9550C"/>
                </a:solidFill>
                <a:latin typeface="Meta-Normal" charset="0"/>
                <a:ea typeface="ＭＳ Ｐゴシック" charset="0"/>
                <a:cs typeface="ＭＳ Ｐゴシック" charset="0"/>
              </a:rPr>
              <a:t>Christine O. Hendren and Mark Hoover</a:t>
            </a:r>
            <a:endParaRPr lang="en-US" dirty="0">
              <a:solidFill>
                <a:srgbClr val="C9550C"/>
              </a:solidFill>
              <a:latin typeface="Meta-ItalicCap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5" name="Text Box 16"/>
          <p:cNvSpPr txBox="1">
            <a:spLocks noChangeArrowheads="1"/>
          </p:cNvSpPr>
          <p:nvPr/>
        </p:nvSpPr>
        <p:spPr bwMode="auto">
          <a:xfrm>
            <a:off x="3733801" y="5955473"/>
            <a:ext cx="200958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err="1">
                <a:solidFill>
                  <a:srgbClr val="245D0B"/>
                </a:solidFill>
                <a:latin typeface="Meta-Normal" charset="0"/>
              </a:rPr>
              <a:t>www.ceint.duke.edu</a:t>
            </a:r>
            <a:endParaRPr lang="en-US" sz="1600" dirty="0">
              <a:solidFill>
                <a:srgbClr val="245D0B"/>
              </a:solidFill>
              <a:latin typeface="Meta-Normal" charset="0"/>
            </a:endParaRPr>
          </a:p>
        </p:txBody>
      </p:sp>
      <p:pic>
        <p:nvPicPr>
          <p:cNvPr id="3076" name="Picture 8" descr="CEINT-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4387250"/>
            <a:ext cx="2209800" cy="1573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3111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769" y="105025"/>
            <a:ext cx="8833449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Proposed Graphical Representations</a:t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>of the US-EU Communities of Research:</a:t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sz="3600" b="1" i="1" dirty="0" smtClean="0">
                <a:solidFill>
                  <a:schemeClr val="tx2"/>
                </a:solidFill>
              </a:rPr>
              <a:t>An Information-to-Action </a:t>
            </a:r>
            <a:r>
              <a:rPr lang="en-US" sz="3600" b="1" i="1" dirty="0" smtClean="0">
                <a:solidFill>
                  <a:schemeClr val="tx2"/>
                </a:solidFill>
              </a:rPr>
              <a:t>Continuum</a:t>
            </a:r>
            <a:endParaRPr lang="en-US" b="1" i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0549" y="1835150"/>
            <a:ext cx="8124825" cy="1752600"/>
          </a:xfrm>
        </p:spPr>
        <p:txBody>
          <a:bodyPr>
            <a:noAutofit/>
          </a:bodyPr>
          <a:lstStyle/>
          <a:p>
            <a:pPr algn="l"/>
            <a:r>
              <a:rPr lang="en-US" sz="1800" dirty="0"/>
              <a:t>The </a:t>
            </a:r>
            <a:r>
              <a:rPr lang="en-US" sz="1800" dirty="0" smtClean="0"/>
              <a:t>following graphics are intended to illustrate how </a:t>
            </a:r>
            <a:r>
              <a:rPr lang="en-US" sz="1800" dirty="0"/>
              <a:t>the </a:t>
            </a:r>
            <a:r>
              <a:rPr lang="en-US" sz="1800" dirty="0" err="1"/>
              <a:t>CoRs</a:t>
            </a:r>
            <a:r>
              <a:rPr lang="en-US" sz="1800" dirty="0"/>
              <a:t> </a:t>
            </a:r>
            <a:r>
              <a:rPr lang="en-US" sz="1800" dirty="0" smtClean="0"/>
              <a:t>can ideally link and </a:t>
            </a:r>
            <a:r>
              <a:rPr lang="en-US" sz="1800" dirty="0"/>
              <a:t>feed one </a:t>
            </a:r>
            <a:r>
              <a:rPr lang="en-US" sz="1800" dirty="0" smtClean="0"/>
              <a:t>another through an idealized information-to-action continuum.</a:t>
            </a:r>
            <a:r>
              <a:rPr lang="en-US" sz="1800" dirty="0"/>
              <a:t>  </a:t>
            </a:r>
            <a:endParaRPr lang="en-US" sz="1800" dirty="0" smtClean="0"/>
          </a:p>
          <a:p>
            <a:pPr algn="l"/>
            <a:endParaRPr lang="en-US" sz="1800" dirty="0"/>
          </a:p>
          <a:p>
            <a:pPr algn="l"/>
            <a:r>
              <a:rPr lang="en-US" sz="1800" dirty="0" smtClean="0"/>
              <a:t>Although a </a:t>
            </a:r>
            <a:r>
              <a:rPr lang="en-US" sz="1800" dirty="0"/>
              <a:t>number of s</a:t>
            </a:r>
            <a:r>
              <a:rPr lang="en-US" sz="1800" dirty="0" smtClean="0"/>
              <a:t>implifications are in play, </a:t>
            </a:r>
            <a:r>
              <a:rPr lang="en-US" sz="1800" dirty="0"/>
              <a:t>notably the role of "ontologies and databases" as </a:t>
            </a:r>
            <a:r>
              <a:rPr lang="en-US" sz="1800" dirty="0" smtClean="0"/>
              <a:t>the supporting and unifying foundation of an "information pyramid”, it is hoped that these images of the proposed continuum will </a:t>
            </a:r>
            <a:r>
              <a:rPr lang="en-US" sz="1800" dirty="0"/>
              <a:t>help </a:t>
            </a:r>
            <a:r>
              <a:rPr lang="en-US" sz="1800" dirty="0" smtClean="0"/>
              <a:t>clarify and  </a:t>
            </a:r>
            <a:r>
              <a:rPr lang="en-US" sz="1800" dirty="0"/>
              <a:t>guide </a:t>
            </a:r>
            <a:r>
              <a:rPr lang="en-US" sz="1800" dirty="0" smtClean="0"/>
              <a:t>the cohesive development and implementation </a:t>
            </a:r>
            <a:r>
              <a:rPr lang="en-US" sz="1800" dirty="0"/>
              <a:t>of comprehensive </a:t>
            </a:r>
            <a:r>
              <a:rPr lang="en-US" sz="1800" dirty="0" smtClean="0"/>
              <a:t>and effective </a:t>
            </a:r>
            <a:r>
              <a:rPr lang="en-US" sz="1800" dirty="0" err="1" smtClean="0"/>
              <a:t>CoR</a:t>
            </a:r>
            <a:r>
              <a:rPr lang="en-US" sz="1800" dirty="0" smtClean="0"/>
              <a:t> activities. </a:t>
            </a:r>
            <a:endParaRPr lang="en-US" sz="1800" dirty="0"/>
          </a:p>
          <a:p>
            <a:pPr algn="l"/>
            <a:endParaRPr lang="en-US" sz="1800" dirty="0"/>
          </a:p>
          <a:p>
            <a:pPr algn="l"/>
            <a:r>
              <a:rPr lang="en-US" sz="1800" dirty="0" smtClean="0"/>
              <a:t>The proposed graphics were created, in particular, to help define the role of the </a:t>
            </a:r>
            <a:r>
              <a:rPr lang="en-US" sz="1800" dirty="0"/>
              <a:t>Risk Assessment </a:t>
            </a:r>
            <a:r>
              <a:rPr lang="en-US" sz="1800" dirty="0" err="1" smtClean="0"/>
              <a:t>CoR.</a:t>
            </a:r>
            <a:r>
              <a:rPr lang="en-US" sz="1800" dirty="0" smtClean="0"/>
              <a:t>  Using the concept that “exposure x hazard = risk”, the Risk Assessment </a:t>
            </a:r>
            <a:r>
              <a:rPr lang="en-US" sz="1800" dirty="0" err="1" smtClean="0"/>
              <a:t>CoR</a:t>
            </a:r>
            <a:r>
              <a:rPr lang="en-US" sz="1800" dirty="0" smtClean="0"/>
              <a:t> is working to determine </a:t>
            </a:r>
            <a:r>
              <a:rPr lang="en-US" sz="1800" dirty="0"/>
              <a:t>the best </a:t>
            </a:r>
            <a:r>
              <a:rPr lang="en-US" sz="1800" dirty="0" smtClean="0"/>
              <a:t>ways </a:t>
            </a:r>
            <a:r>
              <a:rPr lang="en-US" sz="1800" dirty="0"/>
              <a:t>to organize and analyze exposure and hazard data to create meaningful risk forecasts that </a:t>
            </a:r>
            <a:r>
              <a:rPr lang="en-US" sz="1800" dirty="0" smtClean="0"/>
              <a:t>will support sound decision-making.</a:t>
            </a:r>
          </a:p>
          <a:p>
            <a:pPr algn="l"/>
            <a:endParaRPr lang="en-US" sz="1800" dirty="0"/>
          </a:p>
          <a:p>
            <a:pPr algn="l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1288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8760" y="0"/>
            <a:ext cx="8999569" cy="6852435"/>
            <a:chOff x="48760" y="0"/>
            <a:chExt cx="8999569" cy="6852435"/>
          </a:xfrm>
        </p:grpSpPr>
        <p:sp>
          <p:nvSpPr>
            <p:cNvPr id="122" name="Rounded Rectangle 121"/>
            <p:cNvSpPr/>
            <p:nvPr/>
          </p:nvSpPr>
          <p:spPr>
            <a:xfrm>
              <a:off x="48760" y="56633"/>
              <a:ext cx="4666491" cy="343477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Cube 3"/>
            <p:cNvSpPr/>
            <p:nvPr/>
          </p:nvSpPr>
          <p:spPr>
            <a:xfrm>
              <a:off x="952499" y="3651250"/>
              <a:ext cx="5900523" cy="1428750"/>
            </a:xfrm>
            <a:prstGeom prst="cube">
              <a:avLst>
                <a:gd name="adj" fmla="val 50766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Cube 4"/>
            <p:cNvSpPr/>
            <p:nvPr/>
          </p:nvSpPr>
          <p:spPr>
            <a:xfrm>
              <a:off x="1327149" y="2438399"/>
              <a:ext cx="2128853" cy="1673226"/>
            </a:xfrm>
            <a:prstGeom prst="cube">
              <a:avLst>
                <a:gd name="adj" fmla="val 50766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Cube 5"/>
            <p:cNvSpPr/>
            <p:nvPr/>
          </p:nvSpPr>
          <p:spPr>
            <a:xfrm>
              <a:off x="2743199" y="2438399"/>
              <a:ext cx="2306055" cy="1673226"/>
            </a:xfrm>
            <a:prstGeom prst="cube">
              <a:avLst>
                <a:gd name="adj" fmla="val 50766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Cube 6"/>
            <p:cNvSpPr/>
            <p:nvPr/>
          </p:nvSpPr>
          <p:spPr>
            <a:xfrm>
              <a:off x="4295774" y="2438399"/>
              <a:ext cx="2272689" cy="1673226"/>
            </a:xfrm>
            <a:prstGeom prst="cube">
              <a:avLst>
                <a:gd name="adj" fmla="val 50766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Cube 7"/>
            <p:cNvSpPr/>
            <p:nvPr/>
          </p:nvSpPr>
          <p:spPr>
            <a:xfrm>
              <a:off x="2025650" y="1549400"/>
              <a:ext cx="4054475" cy="1301750"/>
            </a:xfrm>
            <a:prstGeom prst="cube">
              <a:avLst>
                <a:gd name="adj" fmla="val 50766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Cube 8"/>
            <p:cNvSpPr/>
            <p:nvPr/>
          </p:nvSpPr>
          <p:spPr>
            <a:xfrm>
              <a:off x="2813050" y="527050"/>
              <a:ext cx="2695575" cy="1301750"/>
            </a:xfrm>
            <a:prstGeom prst="cube">
              <a:avLst>
                <a:gd name="adj" fmla="val 50766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996931" y="4434041"/>
              <a:ext cx="267124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Ontologies and Databases </a:t>
              </a:r>
              <a:br>
                <a:rPr lang="en-US" dirty="0" smtClean="0"/>
              </a:br>
              <a:r>
                <a:rPr lang="en-US" dirty="0" err="1" smtClean="0"/>
                <a:t>CoR</a:t>
              </a:r>
              <a:endParaRPr lang="en-US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2671169" y="3234292"/>
              <a:ext cx="159688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Ecotox</a:t>
              </a:r>
              <a:r>
                <a:rPr lang="en-US" dirty="0" smtClean="0"/>
                <a:t> Testing and Modeling </a:t>
              </a:r>
              <a:r>
                <a:rPr lang="en-US" dirty="0" err="1" smtClean="0"/>
                <a:t>CoR</a:t>
              </a:r>
              <a:endParaRPr lang="en-US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204556" y="3234292"/>
              <a:ext cx="159439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Human Health Modeling</a:t>
              </a:r>
            </a:p>
            <a:p>
              <a:pPr algn="ctr"/>
              <a:r>
                <a:rPr lang="en-US" dirty="0" err="1" smtClean="0"/>
                <a:t>CoR</a:t>
              </a:r>
              <a:endParaRPr lang="en-US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359888" y="3242011"/>
              <a:ext cx="127293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Exposure Modeling </a:t>
              </a:r>
              <a:r>
                <a:rPr lang="en-US" dirty="0" err="1" smtClean="0"/>
                <a:t>CoR</a:t>
              </a:r>
              <a:endParaRPr lang="en-US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629954" y="2252723"/>
              <a:ext cx="227307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Risk Assessment </a:t>
              </a:r>
              <a:br>
                <a:rPr lang="en-US" dirty="0" smtClean="0"/>
              </a:br>
              <a:r>
                <a:rPr lang="en-US" dirty="0" err="1" smtClean="0"/>
                <a:t>CoR</a:t>
              </a:r>
              <a:endParaRPr lang="en-US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870948" y="1200823"/>
              <a:ext cx="192083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Risk Management </a:t>
              </a:r>
              <a:r>
                <a:rPr lang="en-US" dirty="0" err="1" smtClean="0"/>
                <a:t>CoR</a:t>
              </a:r>
              <a:endParaRPr lang="en-US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48818" y="4922363"/>
              <a:ext cx="461665" cy="1631120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dirty="0" smtClean="0">
                  <a:solidFill>
                    <a:schemeClr val="accent1">
                      <a:lumMod val="75000"/>
                    </a:schemeClr>
                  </a:solidFill>
                </a:rPr>
                <a:t>Information </a:t>
              </a:r>
              <a:endParaRPr lang="en-US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48818" y="56633"/>
              <a:ext cx="461665" cy="115407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dirty="0" smtClean="0">
                  <a:solidFill>
                    <a:schemeClr val="accent1">
                      <a:lumMod val="75000"/>
                    </a:schemeClr>
                  </a:solidFill>
                </a:rPr>
                <a:t>Action</a:t>
              </a:r>
              <a:endParaRPr lang="en-US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76" name="Straight Arrow Connector 75"/>
            <p:cNvCxnSpPr/>
            <p:nvPr/>
          </p:nvCxnSpPr>
          <p:spPr>
            <a:xfrm flipH="1" flipV="1">
              <a:off x="471713" y="1390650"/>
              <a:ext cx="15875" cy="3864171"/>
            </a:xfrm>
            <a:prstGeom prst="straightConnector1">
              <a:avLst/>
            </a:prstGeom>
            <a:ln>
              <a:headEnd type="stealth" w="lg" len="lg"/>
              <a:tailEnd type="stealth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urved Connector 77"/>
            <p:cNvCxnSpPr>
              <a:stCxn id="12" idx="3"/>
              <a:endCxn id="4" idx="3"/>
            </p:cNvCxnSpPr>
            <p:nvPr/>
          </p:nvCxnSpPr>
          <p:spPr>
            <a:xfrm flipV="1">
              <a:off x="1478046" y="5080000"/>
              <a:ext cx="2062055" cy="591858"/>
            </a:xfrm>
            <a:prstGeom prst="curvedConnector2">
              <a:avLst/>
            </a:prstGeom>
            <a:ln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urved Connector 78"/>
            <p:cNvCxnSpPr>
              <a:stCxn id="37" idx="3"/>
              <a:endCxn id="4" idx="3"/>
            </p:cNvCxnSpPr>
            <p:nvPr/>
          </p:nvCxnSpPr>
          <p:spPr>
            <a:xfrm flipV="1">
              <a:off x="2012005" y="5080000"/>
              <a:ext cx="1528096" cy="878998"/>
            </a:xfrm>
            <a:prstGeom prst="curvedConnector2">
              <a:avLst/>
            </a:prstGeom>
            <a:ln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urved Connector 81"/>
            <p:cNvCxnSpPr>
              <a:stCxn id="59" idx="1"/>
              <a:endCxn id="4" idx="3"/>
            </p:cNvCxnSpPr>
            <p:nvPr/>
          </p:nvCxnSpPr>
          <p:spPr>
            <a:xfrm rot="10800000">
              <a:off x="3540102" y="5080001"/>
              <a:ext cx="3370831" cy="688071"/>
            </a:xfrm>
            <a:prstGeom prst="curvedConnector2">
              <a:avLst/>
            </a:prstGeom>
            <a:ln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urved Connector 84"/>
            <p:cNvCxnSpPr>
              <a:stCxn id="33" idx="1"/>
              <a:endCxn id="4" idx="3"/>
            </p:cNvCxnSpPr>
            <p:nvPr/>
          </p:nvCxnSpPr>
          <p:spPr>
            <a:xfrm rot="10800000">
              <a:off x="3540101" y="5080000"/>
              <a:ext cx="3216940" cy="968244"/>
            </a:xfrm>
            <a:prstGeom prst="curvedConnector2">
              <a:avLst/>
            </a:prstGeom>
            <a:ln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urved Connector 87"/>
            <p:cNvCxnSpPr>
              <a:stCxn id="53" idx="1"/>
              <a:endCxn id="4" idx="3"/>
            </p:cNvCxnSpPr>
            <p:nvPr/>
          </p:nvCxnSpPr>
          <p:spPr>
            <a:xfrm rot="10800000">
              <a:off x="3540101" y="5080000"/>
              <a:ext cx="1745356" cy="1114104"/>
            </a:xfrm>
            <a:prstGeom prst="curvedConnector2">
              <a:avLst/>
            </a:prstGeom>
            <a:ln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urved Connector 91"/>
            <p:cNvCxnSpPr>
              <a:stCxn id="65" idx="0"/>
              <a:endCxn id="4" idx="3"/>
            </p:cNvCxnSpPr>
            <p:nvPr/>
          </p:nvCxnSpPr>
          <p:spPr>
            <a:xfrm rot="5400000" flipH="1" flipV="1">
              <a:off x="3104006" y="5335192"/>
              <a:ext cx="691286" cy="180903"/>
            </a:xfrm>
            <a:prstGeom prst="curvedConnector3">
              <a:avLst>
                <a:gd name="adj1" fmla="val 50000"/>
              </a:avLst>
            </a:prstGeom>
            <a:ln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Group 12"/>
            <p:cNvGrpSpPr/>
            <p:nvPr/>
          </p:nvGrpSpPr>
          <p:grpSpPr>
            <a:xfrm>
              <a:off x="819658" y="5461542"/>
              <a:ext cx="658388" cy="717550"/>
              <a:chOff x="1050925" y="5138739"/>
              <a:chExt cx="1169292" cy="1150936"/>
            </a:xfrm>
          </p:grpSpPr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0925" y="5362725"/>
                <a:ext cx="546100" cy="728587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32484" y="5572125"/>
                <a:ext cx="532281" cy="717550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12" name="Picture 11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09313" y="5138739"/>
                <a:ext cx="510904" cy="674686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</p:grpSp>
        <p:grpSp>
          <p:nvGrpSpPr>
            <p:cNvPr id="14" name="Group 13"/>
            <p:cNvGrpSpPr/>
            <p:nvPr/>
          </p:nvGrpSpPr>
          <p:grpSpPr>
            <a:xfrm>
              <a:off x="2123192" y="5806178"/>
              <a:ext cx="658388" cy="717550"/>
              <a:chOff x="1050925" y="5138739"/>
              <a:chExt cx="1169292" cy="1150936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0925" y="5362725"/>
                <a:ext cx="546100" cy="728587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32484" y="5572125"/>
                <a:ext cx="532281" cy="717550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09313" y="5138739"/>
                <a:ext cx="510904" cy="674686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</p:grpSp>
        <p:grpSp>
          <p:nvGrpSpPr>
            <p:cNvPr id="18" name="Group 17"/>
            <p:cNvGrpSpPr/>
            <p:nvPr/>
          </p:nvGrpSpPr>
          <p:grpSpPr>
            <a:xfrm>
              <a:off x="3353308" y="5607815"/>
              <a:ext cx="658388" cy="717550"/>
              <a:chOff x="1050925" y="5138739"/>
              <a:chExt cx="1169292" cy="1150936"/>
            </a:xfrm>
          </p:grpSpPr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0925" y="5362725"/>
                <a:ext cx="546100" cy="728587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32484" y="5572125"/>
                <a:ext cx="532281" cy="717550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09313" y="5138739"/>
                <a:ext cx="510904" cy="674686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</p:grpSp>
        <p:grpSp>
          <p:nvGrpSpPr>
            <p:cNvPr id="22" name="Group 21"/>
            <p:cNvGrpSpPr/>
            <p:nvPr/>
          </p:nvGrpSpPr>
          <p:grpSpPr>
            <a:xfrm>
              <a:off x="4340733" y="5876178"/>
              <a:ext cx="658388" cy="717550"/>
              <a:chOff x="1050925" y="5138739"/>
              <a:chExt cx="1169292" cy="1150936"/>
            </a:xfrm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0925" y="5362725"/>
                <a:ext cx="546100" cy="728587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32484" y="5572125"/>
                <a:ext cx="532281" cy="717550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09313" y="5138739"/>
                <a:ext cx="510904" cy="674686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</p:grpSp>
        <p:grpSp>
          <p:nvGrpSpPr>
            <p:cNvPr id="26" name="Group 25"/>
            <p:cNvGrpSpPr/>
            <p:nvPr/>
          </p:nvGrpSpPr>
          <p:grpSpPr>
            <a:xfrm>
              <a:off x="5272731" y="5524696"/>
              <a:ext cx="658388" cy="717550"/>
              <a:chOff x="1050925" y="5138739"/>
              <a:chExt cx="1169292" cy="1150936"/>
            </a:xfrm>
          </p:grpSpPr>
          <p:pic>
            <p:nvPicPr>
              <p:cNvPr id="27" name="Picture 2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0925" y="5362725"/>
                <a:ext cx="546100" cy="728587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32484" y="5572125"/>
                <a:ext cx="532281" cy="717550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09313" y="5138739"/>
                <a:ext cx="510904" cy="674686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</p:grpSp>
        <p:grpSp>
          <p:nvGrpSpPr>
            <p:cNvPr id="30" name="Group 29"/>
            <p:cNvGrpSpPr/>
            <p:nvPr/>
          </p:nvGrpSpPr>
          <p:grpSpPr>
            <a:xfrm>
              <a:off x="6386325" y="5837928"/>
              <a:ext cx="658388" cy="717550"/>
              <a:chOff x="1050925" y="5138739"/>
              <a:chExt cx="1169292" cy="1150936"/>
            </a:xfrm>
          </p:grpSpPr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0925" y="5362725"/>
                <a:ext cx="546100" cy="728587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32484" y="5572125"/>
                <a:ext cx="532281" cy="717550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09313" y="5138739"/>
                <a:ext cx="510904" cy="674686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</p:grpSp>
        <p:grpSp>
          <p:nvGrpSpPr>
            <p:cNvPr id="34" name="Group 33"/>
            <p:cNvGrpSpPr/>
            <p:nvPr/>
          </p:nvGrpSpPr>
          <p:grpSpPr>
            <a:xfrm>
              <a:off x="1353617" y="5748682"/>
              <a:ext cx="658388" cy="717550"/>
              <a:chOff x="1050925" y="5138739"/>
              <a:chExt cx="1169292" cy="1150936"/>
            </a:xfrm>
          </p:grpSpPr>
          <p:pic>
            <p:nvPicPr>
              <p:cNvPr id="35" name="Picture 34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0925" y="5362725"/>
                <a:ext cx="546100" cy="728587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32484" y="5572125"/>
                <a:ext cx="532281" cy="717550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09313" y="5138739"/>
                <a:ext cx="510904" cy="674686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</p:grpSp>
        <p:grpSp>
          <p:nvGrpSpPr>
            <p:cNvPr id="38" name="Group 37"/>
            <p:cNvGrpSpPr/>
            <p:nvPr/>
          </p:nvGrpSpPr>
          <p:grpSpPr>
            <a:xfrm>
              <a:off x="1658726" y="6041480"/>
              <a:ext cx="658388" cy="717550"/>
              <a:chOff x="1050925" y="5138739"/>
              <a:chExt cx="1169292" cy="1150936"/>
            </a:xfrm>
          </p:grpSpPr>
          <p:pic>
            <p:nvPicPr>
              <p:cNvPr id="39" name="Picture 38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0925" y="5362725"/>
                <a:ext cx="546100" cy="728587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32484" y="5572125"/>
                <a:ext cx="532281" cy="717550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09313" y="5138739"/>
                <a:ext cx="510904" cy="674686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</p:grpSp>
        <p:grpSp>
          <p:nvGrpSpPr>
            <p:cNvPr id="42" name="Group 41"/>
            <p:cNvGrpSpPr/>
            <p:nvPr/>
          </p:nvGrpSpPr>
          <p:grpSpPr>
            <a:xfrm>
              <a:off x="3249932" y="5593676"/>
              <a:ext cx="658388" cy="717550"/>
              <a:chOff x="1050925" y="5138739"/>
              <a:chExt cx="1169292" cy="1150936"/>
            </a:xfrm>
          </p:grpSpPr>
          <p:pic>
            <p:nvPicPr>
              <p:cNvPr id="43" name="Picture 4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0925" y="5362725"/>
                <a:ext cx="546100" cy="728587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44" name="Picture 43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32484" y="5572125"/>
                <a:ext cx="532281" cy="717550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45" name="Picture 44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09313" y="5138739"/>
                <a:ext cx="510904" cy="674686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</p:grpSp>
        <p:grpSp>
          <p:nvGrpSpPr>
            <p:cNvPr id="46" name="Group 45"/>
            <p:cNvGrpSpPr/>
            <p:nvPr/>
          </p:nvGrpSpPr>
          <p:grpSpPr>
            <a:xfrm>
              <a:off x="3954663" y="5395313"/>
              <a:ext cx="658388" cy="717550"/>
              <a:chOff x="1050925" y="5138739"/>
              <a:chExt cx="1169292" cy="1150936"/>
            </a:xfrm>
          </p:grpSpPr>
          <p:pic>
            <p:nvPicPr>
              <p:cNvPr id="47" name="Picture 4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0925" y="5362725"/>
                <a:ext cx="546100" cy="728587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48" name="Picture 4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32484" y="5572125"/>
                <a:ext cx="532281" cy="717550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49" name="Picture 48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09313" y="5138739"/>
                <a:ext cx="510904" cy="674686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</p:grpSp>
        <p:grpSp>
          <p:nvGrpSpPr>
            <p:cNvPr id="50" name="Group 49"/>
            <p:cNvGrpSpPr/>
            <p:nvPr/>
          </p:nvGrpSpPr>
          <p:grpSpPr>
            <a:xfrm>
              <a:off x="4914741" y="5983788"/>
              <a:ext cx="658388" cy="717550"/>
              <a:chOff x="1050925" y="5138739"/>
              <a:chExt cx="1169292" cy="1150936"/>
            </a:xfrm>
          </p:grpSpPr>
          <p:pic>
            <p:nvPicPr>
              <p:cNvPr id="51" name="Picture 50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0925" y="5362725"/>
                <a:ext cx="546100" cy="728587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52" name="Picture 51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32484" y="5572125"/>
                <a:ext cx="532281" cy="717550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53" name="Picture 52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09313" y="5138739"/>
                <a:ext cx="510904" cy="674686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</p:grpSp>
        <p:grpSp>
          <p:nvGrpSpPr>
            <p:cNvPr id="54" name="Group 53"/>
            <p:cNvGrpSpPr/>
            <p:nvPr/>
          </p:nvGrpSpPr>
          <p:grpSpPr>
            <a:xfrm>
              <a:off x="5787283" y="5655533"/>
              <a:ext cx="658388" cy="717550"/>
              <a:chOff x="1050925" y="5138739"/>
              <a:chExt cx="1169292" cy="1150936"/>
            </a:xfrm>
          </p:grpSpPr>
          <p:pic>
            <p:nvPicPr>
              <p:cNvPr id="55" name="Picture 54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0925" y="5362725"/>
                <a:ext cx="546100" cy="728587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56" name="Picture 55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32484" y="5572125"/>
                <a:ext cx="532281" cy="717550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57" name="Picture 56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09313" y="5138739"/>
                <a:ext cx="510904" cy="674686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</p:grpSp>
        <p:grpSp>
          <p:nvGrpSpPr>
            <p:cNvPr id="58" name="Group 57"/>
            <p:cNvGrpSpPr/>
            <p:nvPr/>
          </p:nvGrpSpPr>
          <p:grpSpPr>
            <a:xfrm>
              <a:off x="6910932" y="5401308"/>
              <a:ext cx="658388" cy="717550"/>
              <a:chOff x="1050925" y="5138739"/>
              <a:chExt cx="1169292" cy="1150936"/>
            </a:xfrm>
          </p:grpSpPr>
          <p:pic>
            <p:nvPicPr>
              <p:cNvPr id="59" name="Picture 58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0925" y="5362725"/>
                <a:ext cx="546100" cy="728587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60" name="Picture 59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32484" y="5572125"/>
                <a:ext cx="532281" cy="717550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61" name="Picture 60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09313" y="5138739"/>
                <a:ext cx="510904" cy="674686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</p:grpSp>
        <p:grpSp>
          <p:nvGrpSpPr>
            <p:cNvPr id="62" name="Group 61"/>
            <p:cNvGrpSpPr/>
            <p:nvPr/>
          </p:nvGrpSpPr>
          <p:grpSpPr>
            <a:xfrm>
              <a:off x="2844646" y="5771286"/>
              <a:ext cx="658388" cy="717550"/>
              <a:chOff x="1050925" y="5138739"/>
              <a:chExt cx="1169292" cy="1150936"/>
            </a:xfrm>
          </p:grpSpPr>
          <p:pic>
            <p:nvPicPr>
              <p:cNvPr id="63" name="Picture 6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0925" y="5362725"/>
                <a:ext cx="546100" cy="728587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64" name="Picture 63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32484" y="5572125"/>
                <a:ext cx="532281" cy="717550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65" name="Picture 64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09313" y="5138739"/>
                <a:ext cx="510904" cy="674686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</p:grpSp>
        <p:cxnSp>
          <p:nvCxnSpPr>
            <p:cNvPr id="105" name="Straight Connector 104"/>
            <p:cNvCxnSpPr/>
            <p:nvPr/>
          </p:nvCxnSpPr>
          <p:spPr>
            <a:xfrm>
              <a:off x="5285457" y="984945"/>
              <a:ext cx="1691740" cy="0"/>
            </a:xfrm>
            <a:prstGeom prst="line">
              <a:avLst/>
            </a:prstGeom>
            <a:ln>
              <a:solidFill>
                <a:srgbClr val="4F6228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5798950" y="2058095"/>
              <a:ext cx="1171897" cy="0"/>
            </a:xfrm>
            <a:prstGeom prst="line">
              <a:avLst/>
            </a:prstGeom>
            <a:ln>
              <a:solidFill>
                <a:srgbClr val="4F6228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>
              <a:off x="6301835" y="3008492"/>
              <a:ext cx="662662" cy="0"/>
            </a:xfrm>
            <a:prstGeom prst="line">
              <a:avLst/>
            </a:prstGeom>
            <a:ln>
              <a:solidFill>
                <a:srgbClr val="4F6228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>
              <a:off x="6568463" y="4375419"/>
              <a:ext cx="389684" cy="0"/>
            </a:xfrm>
            <a:prstGeom prst="line">
              <a:avLst/>
            </a:prstGeom>
            <a:ln>
              <a:solidFill>
                <a:srgbClr val="4F6228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48760" y="0"/>
              <a:ext cx="470769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accent1">
                      <a:lumMod val="50000"/>
                    </a:schemeClr>
                  </a:solidFill>
                </a:rPr>
                <a:t>Idealized Information-to-Action Continuum</a:t>
              </a:r>
              <a:endParaRPr lang="en-US" sz="2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5294256" y="6483103"/>
              <a:ext cx="19208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Open Literature</a:t>
              </a:r>
              <a:endParaRPr lang="en-US" dirty="0"/>
            </a:p>
          </p:txBody>
        </p:sp>
        <p:sp>
          <p:nvSpPr>
            <p:cNvPr id="94" name="Rounded Rectangle 93"/>
            <p:cNvSpPr/>
            <p:nvPr/>
          </p:nvSpPr>
          <p:spPr>
            <a:xfrm>
              <a:off x="6977197" y="514173"/>
              <a:ext cx="2055678" cy="769023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7024822" y="488415"/>
              <a:ext cx="200805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Use risk </a:t>
              </a:r>
              <a:r>
                <a:rPr lang="en-US" sz="1200" dirty="0"/>
                <a:t>a</a:t>
              </a:r>
              <a:r>
                <a:rPr lang="en-US" sz="1200" dirty="0" smtClean="0"/>
                <a:t>ssessment input to weigh trade-offs in context of alternatives and take action to minimize risks. </a:t>
              </a:r>
              <a:endParaRPr lang="en-US" sz="1200" dirty="0"/>
            </a:p>
          </p:txBody>
        </p:sp>
        <p:sp>
          <p:nvSpPr>
            <p:cNvPr id="104" name="Rounded Rectangle 103"/>
            <p:cNvSpPr/>
            <p:nvPr/>
          </p:nvSpPr>
          <p:spPr>
            <a:xfrm>
              <a:off x="6964497" y="2590009"/>
              <a:ext cx="2055678" cy="1285517"/>
            </a:xfrm>
            <a:prstGeom prst="roundRect">
              <a:avLst>
                <a:gd name="adj" fmla="val 11727"/>
              </a:avLst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7012122" y="2611876"/>
              <a:ext cx="200805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Draw on emerging and increasingly organized data sources to model potential exposure, transformation, biouptake, and ecological and human health impacts.</a:t>
              </a:r>
              <a:endParaRPr lang="en-US" sz="1200" dirty="0"/>
            </a:p>
          </p:txBody>
        </p:sp>
        <p:sp>
          <p:nvSpPr>
            <p:cNvPr id="108" name="Rounded Rectangle 107"/>
            <p:cNvSpPr/>
            <p:nvPr/>
          </p:nvSpPr>
          <p:spPr>
            <a:xfrm>
              <a:off x="6992651" y="4150425"/>
              <a:ext cx="2055678" cy="1174571"/>
            </a:xfrm>
            <a:prstGeom prst="roundRect">
              <a:avLst>
                <a:gd name="adj" fmla="val 12612"/>
              </a:avLst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7040276" y="4150545"/>
              <a:ext cx="200805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Subsume and organize all emerging nanomaterial data and metadata to provide hazard and exposure modelers with rich,  integrated data sets.</a:t>
              </a:r>
              <a:endParaRPr lang="en-US" sz="1200" dirty="0"/>
            </a:p>
          </p:txBody>
        </p:sp>
        <p:sp>
          <p:nvSpPr>
            <p:cNvPr id="111" name="Rounded Rectangle 110"/>
            <p:cNvSpPr/>
            <p:nvPr/>
          </p:nvSpPr>
          <p:spPr>
            <a:xfrm>
              <a:off x="6970847" y="1565212"/>
              <a:ext cx="2055678" cy="769023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7018472" y="1523579"/>
              <a:ext cx="200805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Synthesize hazard and exposure research, filter and interpret to arrive at risk forecasts of ENMs.</a:t>
              </a:r>
              <a:endParaRPr lang="en-US" sz="1200" dirty="0"/>
            </a:p>
          </p:txBody>
        </p:sp>
        <p:cxnSp>
          <p:nvCxnSpPr>
            <p:cNvPr id="113" name="Straight Arrow Connector 112"/>
            <p:cNvCxnSpPr/>
            <p:nvPr/>
          </p:nvCxnSpPr>
          <p:spPr>
            <a:xfrm flipV="1">
              <a:off x="7922060" y="1293534"/>
              <a:ext cx="1" cy="28574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Arrow Connector 114"/>
            <p:cNvCxnSpPr/>
            <p:nvPr/>
          </p:nvCxnSpPr>
          <p:spPr>
            <a:xfrm flipV="1">
              <a:off x="7919192" y="2325786"/>
              <a:ext cx="1" cy="28574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/>
            <p:cNvCxnSpPr/>
            <p:nvPr/>
          </p:nvCxnSpPr>
          <p:spPr>
            <a:xfrm flipV="1">
              <a:off x="7916324" y="3866972"/>
              <a:ext cx="1" cy="28574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12966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ounded Rectangle 121"/>
          <p:cNvSpPr/>
          <p:nvPr/>
        </p:nvSpPr>
        <p:spPr>
          <a:xfrm>
            <a:off x="48760" y="56633"/>
            <a:ext cx="8999569" cy="34347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ube 3"/>
          <p:cNvSpPr/>
          <p:nvPr/>
        </p:nvSpPr>
        <p:spPr>
          <a:xfrm>
            <a:off x="952499" y="3651250"/>
            <a:ext cx="5900523" cy="1428750"/>
          </a:xfrm>
          <a:prstGeom prst="cube">
            <a:avLst>
              <a:gd name="adj" fmla="val 5076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be 4"/>
          <p:cNvSpPr/>
          <p:nvPr/>
        </p:nvSpPr>
        <p:spPr>
          <a:xfrm>
            <a:off x="1200149" y="2438399"/>
            <a:ext cx="2128853" cy="1673226"/>
          </a:xfrm>
          <a:prstGeom prst="cube">
            <a:avLst>
              <a:gd name="adj" fmla="val 5076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ube 5"/>
          <p:cNvSpPr/>
          <p:nvPr/>
        </p:nvSpPr>
        <p:spPr>
          <a:xfrm>
            <a:off x="2870199" y="2438399"/>
            <a:ext cx="2306055" cy="1673226"/>
          </a:xfrm>
          <a:prstGeom prst="cube">
            <a:avLst>
              <a:gd name="adj" fmla="val 5076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ube 6"/>
          <p:cNvSpPr/>
          <p:nvPr/>
        </p:nvSpPr>
        <p:spPr>
          <a:xfrm>
            <a:off x="4422774" y="2438399"/>
            <a:ext cx="2272689" cy="1673226"/>
          </a:xfrm>
          <a:prstGeom prst="cube">
            <a:avLst>
              <a:gd name="adj" fmla="val 5076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ube 7"/>
          <p:cNvSpPr/>
          <p:nvPr/>
        </p:nvSpPr>
        <p:spPr>
          <a:xfrm>
            <a:off x="2025650" y="1406525"/>
            <a:ext cx="4054475" cy="1301750"/>
          </a:xfrm>
          <a:prstGeom prst="cube">
            <a:avLst>
              <a:gd name="adj" fmla="val 5076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ube 8"/>
          <p:cNvSpPr/>
          <p:nvPr/>
        </p:nvSpPr>
        <p:spPr>
          <a:xfrm>
            <a:off x="2813050" y="527050"/>
            <a:ext cx="2695575" cy="1301750"/>
          </a:xfrm>
          <a:prstGeom prst="cube">
            <a:avLst>
              <a:gd name="adj" fmla="val 5076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1996931" y="4442667"/>
            <a:ext cx="26712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Ontologies and Databases </a:t>
            </a:r>
            <a:br>
              <a:rPr lang="en-US" dirty="0" smtClean="0"/>
            </a:br>
            <a:r>
              <a:rPr lang="en-US" dirty="0" err="1" smtClean="0"/>
              <a:t>CoR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2798169" y="3234292"/>
            <a:ext cx="15968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Ecotox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Testing and Modeling </a:t>
            </a:r>
            <a:r>
              <a:rPr lang="en-US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CoR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331556" y="3234292"/>
            <a:ext cx="15943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Human Health Modeling</a:t>
            </a:r>
          </a:p>
          <a:p>
            <a:pPr algn="ctr"/>
            <a:r>
              <a:rPr lang="en-US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CoR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232888" y="3242011"/>
            <a:ext cx="12729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Exposure Modeling </a:t>
            </a:r>
            <a:r>
              <a:rPr lang="en-US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CoR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505344" y="2040840"/>
            <a:ext cx="227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Risk Assessment </a:t>
            </a:r>
            <a:b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US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CoR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870948" y="1121448"/>
            <a:ext cx="1920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Risk Management </a:t>
            </a:r>
            <a:r>
              <a:rPr lang="en-US" dirty="0" err="1" smtClean="0"/>
              <a:t>CoR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248818" y="4922363"/>
            <a:ext cx="461665" cy="163112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Information 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48818" y="56633"/>
            <a:ext cx="461665" cy="115407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Action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78" name="Curved Connector 77"/>
          <p:cNvCxnSpPr>
            <a:stCxn id="12" idx="3"/>
            <a:endCxn id="4" idx="3"/>
          </p:cNvCxnSpPr>
          <p:nvPr/>
        </p:nvCxnSpPr>
        <p:spPr>
          <a:xfrm flipV="1">
            <a:off x="1478046" y="5080000"/>
            <a:ext cx="2062055" cy="591858"/>
          </a:xfrm>
          <a:prstGeom prst="curvedConnector2">
            <a:avLst/>
          </a:prstGeom>
          <a:ln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Curved Connector 78"/>
          <p:cNvCxnSpPr>
            <a:stCxn id="37" idx="3"/>
            <a:endCxn id="4" idx="3"/>
          </p:cNvCxnSpPr>
          <p:nvPr/>
        </p:nvCxnSpPr>
        <p:spPr>
          <a:xfrm flipV="1">
            <a:off x="2012005" y="5080000"/>
            <a:ext cx="1528096" cy="878998"/>
          </a:xfrm>
          <a:prstGeom prst="curvedConnector2">
            <a:avLst/>
          </a:prstGeom>
          <a:ln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Curved Connector 81"/>
          <p:cNvCxnSpPr>
            <a:stCxn id="59" idx="1"/>
            <a:endCxn id="4" idx="3"/>
          </p:cNvCxnSpPr>
          <p:nvPr/>
        </p:nvCxnSpPr>
        <p:spPr>
          <a:xfrm rot="10800000">
            <a:off x="3540102" y="5080001"/>
            <a:ext cx="3370831" cy="688071"/>
          </a:xfrm>
          <a:prstGeom prst="curvedConnector2">
            <a:avLst/>
          </a:prstGeom>
          <a:ln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Curved Connector 84"/>
          <p:cNvCxnSpPr>
            <a:stCxn id="33" idx="1"/>
            <a:endCxn id="4" idx="3"/>
          </p:cNvCxnSpPr>
          <p:nvPr/>
        </p:nvCxnSpPr>
        <p:spPr>
          <a:xfrm rot="10800000">
            <a:off x="3540101" y="5080000"/>
            <a:ext cx="3216940" cy="968244"/>
          </a:xfrm>
          <a:prstGeom prst="curvedConnector2">
            <a:avLst/>
          </a:prstGeom>
          <a:ln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Curved Connector 87"/>
          <p:cNvCxnSpPr>
            <a:stCxn id="53" idx="1"/>
            <a:endCxn id="4" idx="3"/>
          </p:cNvCxnSpPr>
          <p:nvPr/>
        </p:nvCxnSpPr>
        <p:spPr>
          <a:xfrm rot="10800000">
            <a:off x="3540101" y="5080000"/>
            <a:ext cx="1745356" cy="1114104"/>
          </a:xfrm>
          <a:prstGeom prst="curvedConnector2">
            <a:avLst/>
          </a:prstGeom>
          <a:ln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Curved Connector 91"/>
          <p:cNvCxnSpPr>
            <a:stCxn id="65" idx="0"/>
            <a:endCxn id="4" idx="3"/>
          </p:cNvCxnSpPr>
          <p:nvPr/>
        </p:nvCxnSpPr>
        <p:spPr>
          <a:xfrm rot="5400000" flipH="1" flipV="1">
            <a:off x="3104006" y="5335192"/>
            <a:ext cx="691286" cy="180903"/>
          </a:xfrm>
          <a:prstGeom prst="curvedConnector3">
            <a:avLst>
              <a:gd name="adj1" fmla="val 50000"/>
            </a:avLst>
          </a:prstGeom>
          <a:ln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819658" y="5461542"/>
            <a:ext cx="658388" cy="717550"/>
            <a:chOff x="1050925" y="5138739"/>
            <a:chExt cx="1169292" cy="1150936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50925" y="5362725"/>
              <a:ext cx="546100" cy="728587"/>
            </a:xfrm>
            <a:prstGeom prst="rect">
              <a:avLst/>
            </a:prstGeom>
            <a:effectLst>
              <a:outerShdw blurRad="111125" dist="25400" dir="5400000" sx="107000" sy="107000" algn="t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32484" y="5572125"/>
              <a:ext cx="532281" cy="717550"/>
            </a:xfrm>
            <a:prstGeom prst="rect">
              <a:avLst/>
            </a:prstGeom>
            <a:effectLst>
              <a:outerShdw blurRad="111125" dist="25400" dir="5400000" sx="107000" sy="107000" algn="t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709313" y="5138739"/>
              <a:ext cx="510904" cy="674686"/>
            </a:xfrm>
            <a:prstGeom prst="rect">
              <a:avLst/>
            </a:prstGeom>
            <a:effectLst>
              <a:outerShdw blurRad="111125" dist="25400" dir="5400000" sx="107000" sy="107000" algn="t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14" name="Group 13"/>
          <p:cNvGrpSpPr/>
          <p:nvPr/>
        </p:nvGrpSpPr>
        <p:grpSpPr>
          <a:xfrm>
            <a:off x="2123192" y="5806178"/>
            <a:ext cx="658388" cy="717550"/>
            <a:chOff x="1050925" y="5138739"/>
            <a:chExt cx="1169292" cy="1150936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50925" y="5362725"/>
              <a:ext cx="546100" cy="728587"/>
            </a:xfrm>
            <a:prstGeom prst="rect">
              <a:avLst/>
            </a:prstGeom>
            <a:effectLst>
              <a:outerShdw blurRad="111125" dist="25400" dir="5400000" sx="107000" sy="107000" algn="t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32484" y="5572125"/>
              <a:ext cx="532281" cy="717550"/>
            </a:xfrm>
            <a:prstGeom prst="rect">
              <a:avLst/>
            </a:prstGeom>
            <a:effectLst>
              <a:outerShdw blurRad="111125" dist="25400" dir="5400000" sx="107000" sy="107000" algn="t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709313" y="5138739"/>
              <a:ext cx="510904" cy="674686"/>
            </a:xfrm>
            <a:prstGeom prst="rect">
              <a:avLst/>
            </a:prstGeom>
            <a:effectLst>
              <a:outerShdw blurRad="111125" dist="25400" dir="5400000" sx="107000" sy="107000" algn="t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18" name="Group 17"/>
          <p:cNvGrpSpPr/>
          <p:nvPr/>
        </p:nvGrpSpPr>
        <p:grpSpPr>
          <a:xfrm>
            <a:off x="3353308" y="5607815"/>
            <a:ext cx="658388" cy="717550"/>
            <a:chOff x="1050925" y="5138739"/>
            <a:chExt cx="1169292" cy="1150936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50925" y="5362725"/>
              <a:ext cx="546100" cy="728587"/>
            </a:xfrm>
            <a:prstGeom prst="rect">
              <a:avLst/>
            </a:prstGeom>
            <a:effectLst>
              <a:outerShdw blurRad="111125" dist="25400" dir="5400000" sx="107000" sy="107000" algn="t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32484" y="5572125"/>
              <a:ext cx="532281" cy="717550"/>
            </a:xfrm>
            <a:prstGeom prst="rect">
              <a:avLst/>
            </a:prstGeom>
            <a:effectLst>
              <a:outerShdw blurRad="111125" dist="25400" dir="5400000" sx="107000" sy="107000" algn="t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709313" y="5138739"/>
              <a:ext cx="510904" cy="674686"/>
            </a:xfrm>
            <a:prstGeom prst="rect">
              <a:avLst/>
            </a:prstGeom>
            <a:effectLst>
              <a:outerShdw blurRad="111125" dist="25400" dir="5400000" sx="107000" sy="107000" algn="t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22" name="Group 21"/>
          <p:cNvGrpSpPr/>
          <p:nvPr/>
        </p:nvGrpSpPr>
        <p:grpSpPr>
          <a:xfrm>
            <a:off x="4340733" y="5876178"/>
            <a:ext cx="658388" cy="717550"/>
            <a:chOff x="1050925" y="5138739"/>
            <a:chExt cx="1169292" cy="1150936"/>
          </a:xfrm>
        </p:grpSpPr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50925" y="5362725"/>
              <a:ext cx="546100" cy="728587"/>
            </a:xfrm>
            <a:prstGeom prst="rect">
              <a:avLst/>
            </a:prstGeom>
            <a:effectLst>
              <a:outerShdw blurRad="111125" dist="25400" dir="5400000" sx="107000" sy="107000" algn="t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32484" y="5572125"/>
              <a:ext cx="532281" cy="717550"/>
            </a:xfrm>
            <a:prstGeom prst="rect">
              <a:avLst/>
            </a:prstGeom>
            <a:effectLst>
              <a:outerShdw blurRad="111125" dist="25400" dir="5400000" sx="107000" sy="107000" algn="t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709313" y="5138739"/>
              <a:ext cx="510904" cy="674686"/>
            </a:xfrm>
            <a:prstGeom prst="rect">
              <a:avLst/>
            </a:prstGeom>
            <a:effectLst>
              <a:outerShdw blurRad="111125" dist="25400" dir="5400000" sx="107000" sy="107000" algn="t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26" name="Group 25"/>
          <p:cNvGrpSpPr/>
          <p:nvPr/>
        </p:nvGrpSpPr>
        <p:grpSpPr>
          <a:xfrm>
            <a:off x="5272731" y="5524696"/>
            <a:ext cx="658388" cy="717550"/>
            <a:chOff x="1050925" y="5138739"/>
            <a:chExt cx="1169292" cy="1150936"/>
          </a:xfrm>
        </p:grpSpPr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50925" y="5362725"/>
              <a:ext cx="546100" cy="728587"/>
            </a:xfrm>
            <a:prstGeom prst="rect">
              <a:avLst/>
            </a:prstGeom>
            <a:effectLst>
              <a:outerShdw blurRad="111125" dist="25400" dir="5400000" sx="107000" sy="107000" algn="t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32484" y="5572125"/>
              <a:ext cx="532281" cy="717550"/>
            </a:xfrm>
            <a:prstGeom prst="rect">
              <a:avLst/>
            </a:prstGeom>
            <a:effectLst>
              <a:outerShdw blurRad="111125" dist="25400" dir="5400000" sx="107000" sy="107000" algn="t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709313" y="5138739"/>
              <a:ext cx="510904" cy="674686"/>
            </a:xfrm>
            <a:prstGeom prst="rect">
              <a:avLst/>
            </a:prstGeom>
            <a:effectLst>
              <a:outerShdw blurRad="111125" dist="25400" dir="5400000" sx="107000" sy="107000" algn="t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30" name="Group 29"/>
          <p:cNvGrpSpPr/>
          <p:nvPr/>
        </p:nvGrpSpPr>
        <p:grpSpPr>
          <a:xfrm>
            <a:off x="6386325" y="5837928"/>
            <a:ext cx="658388" cy="717550"/>
            <a:chOff x="1050925" y="5138739"/>
            <a:chExt cx="1169292" cy="1150936"/>
          </a:xfrm>
        </p:grpSpPr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50925" y="5362725"/>
              <a:ext cx="546100" cy="728587"/>
            </a:xfrm>
            <a:prstGeom prst="rect">
              <a:avLst/>
            </a:prstGeom>
            <a:effectLst>
              <a:outerShdw blurRad="111125" dist="25400" dir="5400000" sx="107000" sy="107000" algn="t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2" name="Picture 3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32484" y="5572125"/>
              <a:ext cx="532281" cy="717550"/>
            </a:xfrm>
            <a:prstGeom prst="rect">
              <a:avLst/>
            </a:prstGeom>
            <a:effectLst>
              <a:outerShdw blurRad="111125" dist="25400" dir="5400000" sx="107000" sy="107000" algn="t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3" name="Picture 3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709313" y="5138739"/>
              <a:ext cx="510904" cy="674686"/>
            </a:xfrm>
            <a:prstGeom prst="rect">
              <a:avLst/>
            </a:prstGeom>
            <a:effectLst>
              <a:outerShdw blurRad="111125" dist="25400" dir="5400000" sx="107000" sy="107000" algn="t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34" name="Group 33"/>
          <p:cNvGrpSpPr/>
          <p:nvPr/>
        </p:nvGrpSpPr>
        <p:grpSpPr>
          <a:xfrm>
            <a:off x="1353617" y="5748682"/>
            <a:ext cx="658388" cy="717550"/>
            <a:chOff x="1050925" y="5138739"/>
            <a:chExt cx="1169292" cy="1150936"/>
          </a:xfrm>
        </p:grpSpPr>
        <p:pic>
          <p:nvPicPr>
            <p:cNvPr id="35" name="Picture 3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50925" y="5362725"/>
              <a:ext cx="546100" cy="728587"/>
            </a:xfrm>
            <a:prstGeom prst="rect">
              <a:avLst/>
            </a:prstGeom>
            <a:effectLst>
              <a:outerShdw blurRad="111125" dist="25400" dir="5400000" sx="107000" sy="107000" algn="t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32484" y="5572125"/>
              <a:ext cx="532281" cy="717550"/>
            </a:xfrm>
            <a:prstGeom prst="rect">
              <a:avLst/>
            </a:prstGeom>
            <a:effectLst>
              <a:outerShdw blurRad="111125" dist="25400" dir="5400000" sx="107000" sy="107000" algn="t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709313" y="5138739"/>
              <a:ext cx="510904" cy="674686"/>
            </a:xfrm>
            <a:prstGeom prst="rect">
              <a:avLst/>
            </a:prstGeom>
            <a:effectLst>
              <a:outerShdw blurRad="111125" dist="25400" dir="5400000" sx="107000" sy="107000" algn="t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38" name="Group 37"/>
          <p:cNvGrpSpPr/>
          <p:nvPr/>
        </p:nvGrpSpPr>
        <p:grpSpPr>
          <a:xfrm>
            <a:off x="1658726" y="6041480"/>
            <a:ext cx="658388" cy="717550"/>
            <a:chOff x="1050925" y="5138739"/>
            <a:chExt cx="1169292" cy="1150936"/>
          </a:xfrm>
        </p:grpSpPr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50925" y="5362725"/>
              <a:ext cx="546100" cy="728587"/>
            </a:xfrm>
            <a:prstGeom prst="rect">
              <a:avLst/>
            </a:prstGeom>
            <a:effectLst>
              <a:outerShdw blurRad="111125" dist="25400" dir="5400000" sx="107000" sy="107000" algn="t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32484" y="5572125"/>
              <a:ext cx="532281" cy="717550"/>
            </a:xfrm>
            <a:prstGeom prst="rect">
              <a:avLst/>
            </a:prstGeom>
            <a:effectLst>
              <a:outerShdw blurRad="111125" dist="25400" dir="5400000" sx="107000" sy="107000" algn="t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41" name="Picture 4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709313" y="5138739"/>
              <a:ext cx="510904" cy="674686"/>
            </a:xfrm>
            <a:prstGeom prst="rect">
              <a:avLst/>
            </a:prstGeom>
            <a:effectLst>
              <a:outerShdw blurRad="111125" dist="25400" dir="5400000" sx="107000" sy="107000" algn="t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42" name="Group 41"/>
          <p:cNvGrpSpPr/>
          <p:nvPr/>
        </p:nvGrpSpPr>
        <p:grpSpPr>
          <a:xfrm>
            <a:off x="3249932" y="5593676"/>
            <a:ext cx="658388" cy="717550"/>
            <a:chOff x="1050925" y="5138739"/>
            <a:chExt cx="1169292" cy="1150936"/>
          </a:xfrm>
        </p:grpSpPr>
        <p:pic>
          <p:nvPicPr>
            <p:cNvPr id="43" name="Picture 4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50925" y="5362725"/>
              <a:ext cx="546100" cy="728587"/>
            </a:xfrm>
            <a:prstGeom prst="rect">
              <a:avLst/>
            </a:prstGeom>
            <a:effectLst>
              <a:outerShdw blurRad="111125" dist="25400" dir="5400000" sx="107000" sy="107000" algn="t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44" name="Picture 4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32484" y="5572125"/>
              <a:ext cx="532281" cy="717550"/>
            </a:xfrm>
            <a:prstGeom prst="rect">
              <a:avLst/>
            </a:prstGeom>
            <a:effectLst>
              <a:outerShdw blurRad="111125" dist="25400" dir="5400000" sx="107000" sy="107000" algn="t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45" name="Picture 4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709313" y="5138739"/>
              <a:ext cx="510904" cy="674686"/>
            </a:xfrm>
            <a:prstGeom prst="rect">
              <a:avLst/>
            </a:prstGeom>
            <a:effectLst>
              <a:outerShdw blurRad="111125" dist="25400" dir="5400000" sx="107000" sy="107000" algn="t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46" name="Group 45"/>
          <p:cNvGrpSpPr/>
          <p:nvPr/>
        </p:nvGrpSpPr>
        <p:grpSpPr>
          <a:xfrm>
            <a:off x="3954663" y="5395313"/>
            <a:ext cx="658388" cy="717550"/>
            <a:chOff x="1050925" y="5138739"/>
            <a:chExt cx="1169292" cy="1150936"/>
          </a:xfrm>
        </p:grpSpPr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50925" y="5362725"/>
              <a:ext cx="546100" cy="728587"/>
            </a:xfrm>
            <a:prstGeom prst="rect">
              <a:avLst/>
            </a:prstGeom>
            <a:effectLst>
              <a:outerShdw blurRad="111125" dist="25400" dir="5400000" sx="107000" sy="107000" algn="t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48" name="Picture 4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32484" y="5572125"/>
              <a:ext cx="532281" cy="717550"/>
            </a:xfrm>
            <a:prstGeom prst="rect">
              <a:avLst/>
            </a:prstGeom>
            <a:effectLst>
              <a:outerShdw blurRad="111125" dist="25400" dir="5400000" sx="107000" sy="107000" algn="t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49" name="Picture 4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709313" y="5138739"/>
              <a:ext cx="510904" cy="674686"/>
            </a:xfrm>
            <a:prstGeom prst="rect">
              <a:avLst/>
            </a:prstGeom>
            <a:effectLst>
              <a:outerShdw blurRad="111125" dist="25400" dir="5400000" sx="107000" sy="107000" algn="t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50" name="Group 49"/>
          <p:cNvGrpSpPr/>
          <p:nvPr/>
        </p:nvGrpSpPr>
        <p:grpSpPr>
          <a:xfrm>
            <a:off x="4914741" y="5983788"/>
            <a:ext cx="658388" cy="717550"/>
            <a:chOff x="1050925" y="5138739"/>
            <a:chExt cx="1169292" cy="1150936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50925" y="5362725"/>
              <a:ext cx="546100" cy="728587"/>
            </a:xfrm>
            <a:prstGeom prst="rect">
              <a:avLst/>
            </a:prstGeom>
            <a:effectLst>
              <a:outerShdw blurRad="111125" dist="25400" dir="5400000" sx="107000" sy="107000" algn="t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52" name="Picture 5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32484" y="5572125"/>
              <a:ext cx="532281" cy="717550"/>
            </a:xfrm>
            <a:prstGeom prst="rect">
              <a:avLst/>
            </a:prstGeom>
            <a:effectLst>
              <a:outerShdw blurRad="111125" dist="25400" dir="5400000" sx="107000" sy="107000" algn="t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53" name="Picture 5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709313" y="5138739"/>
              <a:ext cx="510904" cy="674686"/>
            </a:xfrm>
            <a:prstGeom prst="rect">
              <a:avLst/>
            </a:prstGeom>
            <a:effectLst>
              <a:outerShdw blurRad="111125" dist="25400" dir="5400000" sx="107000" sy="107000" algn="t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54" name="Group 53"/>
          <p:cNvGrpSpPr/>
          <p:nvPr/>
        </p:nvGrpSpPr>
        <p:grpSpPr>
          <a:xfrm>
            <a:off x="5787283" y="5655533"/>
            <a:ext cx="658388" cy="717550"/>
            <a:chOff x="1050925" y="5138739"/>
            <a:chExt cx="1169292" cy="1150936"/>
          </a:xfrm>
        </p:grpSpPr>
        <p:pic>
          <p:nvPicPr>
            <p:cNvPr id="55" name="Picture 5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50925" y="5362725"/>
              <a:ext cx="546100" cy="728587"/>
            </a:xfrm>
            <a:prstGeom prst="rect">
              <a:avLst/>
            </a:prstGeom>
            <a:effectLst>
              <a:outerShdw blurRad="111125" dist="25400" dir="5400000" sx="107000" sy="107000" algn="t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56" name="Picture 5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32484" y="5572125"/>
              <a:ext cx="532281" cy="717550"/>
            </a:xfrm>
            <a:prstGeom prst="rect">
              <a:avLst/>
            </a:prstGeom>
            <a:effectLst>
              <a:outerShdw blurRad="111125" dist="25400" dir="5400000" sx="107000" sy="107000" algn="t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57" name="Picture 5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709313" y="5138739"/>
              <a:ext cx="510904" cy="674686"/>
            </a:xfrm>
            <a:prstGeom prst="rect">
              <a:avLst/>
            </a:prstGeom>
            <a:effectLst>
              <a:outerShdw blurRad="111125" dist="25400" dir="5400000" sx="107000" sy="107000" algn="t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58" name="Group 57"/>
          <p:cNvGrpSpPr/>
          <p:nvPr/>
        </p:nvGrpSpPr>
        <p:grpSpPr>
          <a:xfrm>
            <a:off x="6910932" y="5401308"/>
            <a:ext cx="658388" cy="717550"/>
            <a:chOff x="1050925" y="5138739"/>
            <a:chExt cx="1169292" cy="1150936"/>
          </a:xfrm>
        </p:grpSpPr>
        <p:pic>
          <p:nvPicPr>
            <p:cNvPr id="59" name="Picture 5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50925" y="5362725"/>
              <a:ext cx="546100" cy="728587"/>
            </a:xfrm>
            <a:prstGeom prst="rect">
              <a:avLst/>
            </a:prstGeom>
            <a:effectLst>
              <a:outerShdw blurRad="111125" dist="25400" dir="5400000" sx="107000" sy="107000" algn="t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60" name="Picture 5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32484" y="5572125"/>
              <a:ext cx="532281" cy="717550"/>
            </a:xfrm>
            <a:prstGeom prst="rect">
              <a:avLst/>
            </a:prstGeom>
            <a:effectLst>
              <a:outerShdw blurRad="111125" dist="25400" dir="5400000" sx="107000" sy="107000" algn="t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61" name="Picture 6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709313" y="5138739"/>
              <a:ext cx="510904" cy="674686"/>
            </a:xfrm>
            <a:prstGeom prst="rect">
              <a:avLst/>
            </a:prstGeom>
            <a:effectLst>
              <a:outerShdw blurRad="111125" dist="25400" dir="5400000" sx="107000" sy="107000" algn="t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62" name="Group 61"/>
          <p:cNvGrpSpPr/>
          <p:nvPr/>
        </p:nvGrpSpPr>
        <p:grpSpPr>
          <a:xfrm>
            <a:off x="2844646" y="5771286"/>
            <a:ext cx="658388" cy="717550"/>
            <a:chOff x="1050925" y="5138739"/>
            <a:chExt cx="1169292" cy="1150936"/>
          </a:xfrm>
        </p:grpSpPr>
        <p:pic>
          <p:nvPicPr>
            <p:cNvPr id="63" name="Picture 6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50925" y="5362725"/>
              <a:ext cx="546100" cy="728587"/>
            </a:xfrm>
            <a:prstGeom prst="rect">
              <a:avLst/>
            </a:prstGeom>
            <a:effectLst>
              <a:outerShdw blurRad="111125" dist="25400" dir="5400000" sx="107000" sy="107000" algn="t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64" name="Picture 6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32484" y="5572125"/>
              <a:ext cx="532281" cy="717550"/>
            </a:xfrm>
            <a:prstGeom prst="rect">
              <a:avLst/>
            </a:prstGeom>
            <a:effectLst>
              <a:outerShdw blurRad="111125" dist="25400" dir="5400000" sx="107000" sy="107000" algn="t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65" name="Picture 6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709313" y="5138739"/>
              <a:ext cx="510904" cy="674686"/>
            </a:xfrm>
            <a:prstGeom prst="rect">
              <a:avLst/>
            </a:prstGeom>
            <a:effectLst>
              <a:outerShdw blurRad="111125" dist="25400" dir="5400000" sx="107000" sy="107000" algn="t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95" name="Rounded Rectangle 94"/>
          <p:cNvSpPr/>
          <p:nvPr/>
        </p:nvSpPr>
        <p:spPr>
          <a:xfrm>
            <a:off x="6977197" y="514173"/>
            <a:ext cx="2055678" cy="76902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95"/>
          <p:cNvSpPr txBox="1"/>
          <p:nvPr/>
        </p:nvSpPr>
        <p:spPr>
          <a:xfrm>
            <a:off x="7024822" y="488415"/>
            <a:ext cx="20080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Use risk </a:t>
            </a:r>
            <a:r>
              <a:rPr lang="en-US" sz="1200" dirty="0"/>
              <a:t>a</a:t>
            </a:r>
            <a:r>
              <a:rPr lang="en-US" sz="1200" dirty="0" smtClean="0"/>
              <a:t>ssessment input to weigh trade-offs in context of alternatives and take action to minimize risks. </a:t>
            </a:r>
            <a:endParaRPr lang="en-US" sz="1200" dirty="0"/>
          </a:p>
        </p:txBody>
      </p:sp>
      <p:sp>
        <p:nvSpPr>
          <p:cNvPr id="100" name="Rounded Rectangle 99"/>
          <p:cNvSpPr/>
          <p:nvPr/>
        </p:nvSpPr>
        <p:spPr>
          <a:xfrm>
            <a:off x="6964497" y="2590009"/>
            <a:ext cx="2055678" cy="1285517"/>
          </a:xfrm>
          <a:prstGeom prst="roundRect">
            <a:avLst>
              <a:gd name="adj" fmla="val 11727"/>
            </a:avLst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extBox 100"/>
          <p:cNvSpPr txBox="1"/>
          <p:nvPr/>
        </p:nvSpPr>
        <p:spPr>
          <a:xfrm>
            <a:off x="7012122" y="2611876"/>
            <a:ext cx="20080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Draw on emerging and increasingly organized data sources to model potential exposure, transformation, biouptake, and ecological and human health impacts.</a:t>
            </a:r>
            <a:endParaRPr lang="en-US" sz="1200" dirty="0"/>
          </a:p>
        </p:txBody>
      </p:sp>
      <p:sp>
        <p:nvSpPr>
          <p:cNvPr id="102" name="Rounded Rectangle 101"/>
          <p:cNvSpPr/>
          <p:nvPr/>
        </p:nvSpPr>
        <p:spPr>
          <a:xfrm>
            <a:off x="6992651" y="4150425"/>
            <a:ext cx="2055678" cy="1174571"/>
          </a:xfrm>
          <a:prstGeom prst="roundRect">
            <a:avLst>
              <a:gd name="adj" fmla="val 12612"/>
            </a:avLst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TextBox 102"/>
          <p:cNvSpPr txBox="1"/>
          <p:nvPr/>
        </p:nvSpPr>
        <p:spPr>
          <a:xfrm>
            <a:off x="7040276" y="4150545"/>
            <a:ext cx="20080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Subsume and organize all emerging nanomaterial data and metadata to provide hazard and exposure modelers with rich,  integrated data sets.</a:t>
            </a:r>
            <a:endParaRPr lang="en-US" sz="1200" dirty="0"/>
          </a:p>
        </p:txBody>
      </p:sp>
      <p:cxnSp>
        <p:nvCxnSpPr>
          <p:cNvPr id="105" name="Straight Connector 104"/>
          <p:cNvCxnSpPr/>
          <p:nvPr/>
        </p:nvCxnSpPr>
        <p:spPr>
          <a:xfrm>
            <a:off x="5294083" y="993571"/>
            <a:ext cx="1691740" cy="0"/>
          </a:xfrm>
          <a:prstGeom prst="line">
            <a:avLst/>
          </a:prstGeom>
          <a:ln>
            <a:solidFill>
              <a:srgbClr val="4F622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5925950" y="1994595"/>
            <a:ext cx="1171897" cy="0"/>
          </a:xfrm>
          <a:prstGeom prst="line">
            <a:avLst/>
          </a:prstGeom>
          <a:ln>
            <a:solidFill>
              <a:srgbClr val="4F622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6301835" y="2944992"/>
            <a:ext cx="662662" cy="0"/>
          </a:xfrm>
          <a:prstGeom prst="line">
            <a:avLst/>
          </a:prstGeom>
          <a:ln>
            <a:solidFill>
              <a:srgbClr val="4F622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6574699" y="4375419"/>
            <a:ext cx="389684" cy="0"/>
          </a:xfrm>
          <a:prstGeom prst="line">
            <a:avLst/>
          </a:prstGeom>
          <a:ln>
            <a:solidFill>
              <a:srgbClr val="4F622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48677" y="13799"/>
            <a:ext cx="89714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Idealized Information-to-Action Continuum: 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How it supports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rgbClr val="E46C0A"/>
                </a:solidFill>
              </a:rPr>
              <a:t>exposure </a:t>
            </a:r>
            <a:r>
              <a:rPr lang="en-US" sz="2000" b="1" dirty="0">
                <a:solidFill>
                  <a:srgbClr val="E46C0A"/>
                </a:solidFill>
              </a:rPr>
              <a:t>x </a:t>
            </a:r>
            <a:r>
              <a:rPr lang="en-US" sz="2000" b="1" dirty="0" smtClean="0">
                <a:solidFill>
                  <a:srgbClr val="E46C0A"/>
                </a:solidFill>
              </a:rPr>
              <a:t>hazard </a:t>
            </a:r>
            <a:r>
              <a:rPr lang="en-US" sz="2000" b="1" dirty="0">
                <a:solidFill>
                  <a:srgbClr val="E46C0A"/>
                </a:solidFill>
              </a:rPr>
              <a:t>= r</a:t>
            </a:r>
            <a:r>
              <a:rPr lang="en-US" sz="2000" b="1" dirty="0" smtClean="0">
                <a:solidFill>
                  <a:srgbClr val="E46C0A"/>
                </a:solidFill>
              </a:rPr>
              <a:t>isk</a:t>
            </a:r>
            <a:endParaRPr lang="en-US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5294256" y="6483103"/>
            <a:ext cx="1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Open Literature</a:t>
            </a:r>
            <a:endParaRPr lang="en-US" dirty="0"/>
          </a:p>
        </p:txBody>
      </p:sp>
      <p:sp>
        <p:nvSpPr>
          <p:cNvPr id="2" name="Frame 1"/>
          <p:cNvSpPr/>
          <p:nvPr/>
        </p:nvSpPr>
        <p:spPr>
          <a:xfrm>
            <a:off x="1200149" y="3198403"/>
            <a:ext cx="1350101" cy="959219"/>
          </a:xfrm>
          <a:prstGeom prst="frame">
            <a:avLst>
              <a:gd name="adj1" fmla="val 6935"/>
            </a:avLst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7" name="Frame 96"/>
          <p:cNvSpPr/>
          <p:nvPr/>
        </p:nvSpPr>
        <p:spPr>
          <a:xfrm>
            <a:off x="2844646" y="3181151"/>
            <a:ext cx="3081304" cy="976471"/>
          </a:xfrm>
          <a:prstGeom prst="frame">
            <a:avLst>
              <a:gd name="adj1" fmla="val 6935"/>
            </a:avLst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4" name="Frame 103"/>
          <p:cNvSpPr/>
          <p:nvPr/>
        </p:nvSpPr>
        <p:spPr>
          <a:xfrm>
            <a:off x="1996931" y="1965841"/>
            <a:ext cx="3490643" cy="764460"/>
          </a:xfrm>
          <a:prstGeom prst="frame">
            <a:avLst>
              <a:gd name="adj1" fmla="val 6935"/>
            </a:avLst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 rot="16200000">
            <a:off x="3319597" y="2619910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2514290" y="3438087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809588" y="3432484"/>
            <a:ext cx="10904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rgbClr val="E46C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Hazard</a:t>
            </a:r>
            <a:endParaRPr lang="en-US" sz="2400" b="1" i="1" dirty="0">
              <a:solidFill>
                <a:srgbClr val="E46C0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1218925" y="3424412"/>
            <a:ext cx="1343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rgbClr val="E46C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Exposure</a:t>
            </a:r>
            <a:endParaRPr lang="en-US" sz="2400" b="1" i="1" dirty="0">
              <a:solidFill>
                <a:srgbClr val="E46C0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3242902" y="2144835"/>
            <a:ext cx="7024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>
                <a:solidFill>
                  <a:srgbClr val="E46C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n-US" sz="2400" b="1" i="1" dirty="0" smtClean="0">
                <a:solidFill>
                  <a:srgbClr val="E46C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isk</a:t>
            </a:r>
            <a:endParaRPr lang="en-US" sz="2400" b="1" i="1" dirty="0">
              <a:solidFill>
                <a:srgbClr val="E46C0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8" name="Rounded Rectangle 97"/>
          <p:cNvSpPr/>
          <p:nvPr/>
        </p:nvSpPr>
        <p:spPr>
          <a:xfrm>
            <a:off x="6970847" y="1565212"/>
            <a:ext cx="2055678" cy="76902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7018472" y="1523579"/>
            <a:ext cx="20080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Synthesize hazard and exposure research, filter and interpret to arrive at risk forecasts of ENMs.</a:t>
            </a:r>
            <a:endParaRPr lang="en-US" sz="1200" dirty="0"/>
          </a:p>
        </p:txBody>
      </p:sp>
      <p:cxnSp>
        <p:nvCxnSpPr>
          <p:cNvPr id="111" name="Straight Arrow Connector 110"/>
          <p:cNvCxnSpPr/>
          <p:nvPr/>
        </p:nvCxnSpPr>
        <p:spPr>
          <a:xfrm flipV="1">
            <a:off x="7922060" y="1293534"/>
            <a:ext cx="1" cy="2857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 flipV="1">
            <a:off x="15372407" y="1248174"/>
            <a:ext cx="1" cy="2857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 flipV="1">
            <a:off x="7919192" y="2325786"/>
            <a:ext cx="1" cy="2857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 flipV="1">
            <a:off x="7916324" y="3866972"/>
            <a:ext cx="1" cy="2857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/>
          <p:nvPr/>
        </p:nvCxnSpPr>
        <p:spPr>
          <a:xfrm flipH="1" flipV="1">
            <a:off x="471713" y="1390650"/>
            <a:ext cx="15875" cy="3864171"/>
          </a:xfrm>
          <a:prstGeom prst="straightConnector1">
            <a:avLst/>
          </a:prstGeom>
          <a:ln>
            <a:headEnd type="stealth" w="lg" len="lg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118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Rounded Rectangle 133"/>
          <p:cNvSpPr/>
          <p:nvPr/>
        </p:nvSpPr>
        <p:spPr>
          <a:xfrm>
            <a:off x="48760" y="56633"/>
            <a:ext cx="4666491" cy="34347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ube 3"/>
          <p:cNvSpPr/>
          <p:nvPr/>
        </p:nvSpPr>
        <p:spPr>
          <a:xfrm>
            <a:off x="1250469" y="4623840"/>
            <a:ext cx="5900523" cy="1428750"/>
          </a:xfrm>
          <a:prstGeom prst="cube">
            <a:avLst>
              <a:gd name="adj" fmla="val 5076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be 4"/>
          <p:cNvSpPr/>
          <p:nvPr/>
        </p:nvSpPr>
        <p:spPr>
          <a:xfrm>
            <a:off x="1601169" y="3046854"/>
            <a:ext cx="2128853" cy="1673226"/>
          </a:xfrm>
          <a:prstGeom prst="cube">
            <a:avLst>
              <a:gd name="adj" fmla="val 5076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ube 5"/>
          <p:cNvSpPr/>
          <p:nvPr/>
        </p:nvSpPr>
        <p:spPr>
          <a:xfrm>
            <a:off x="3017219" y="3046854"/>
            <a:ext cx="2306055" cy="1673226"/>
          </a:xfrm>
          <a:prstGeom prst="cube">
            <a:avLst>
              <a:gd name="adj" fmla="val 5076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ube 6"/>
          <p:cNvSpPr/>
          <p:nvPr/>
        </p:nvSpPr>
        <p:spPr>
          <a:xfrm>
            <a:off x="4569794" y="3103814"/>
            <a:ext cx="2272689" cy="1616265"/>
          </a:xfrm>
          <a:prstGeom prst="cube">
            <a:avLst>
              <a:gd name="adj" fmla="val 5076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ube 7"/>
          <p:cNvSpPr/>
          <p:nvPr/>
        </p:nvSpPr>
        <p:spPr>
          <a:xfrm>
            <a:off x="2506694" y="1968880"/>
            <a:ext cx="4054475" cy="1301750"/>
          </a:xfrm>
          <a:prstGeom prst="cube">
            <a:avLst>
              <a:gd name="adj" fmla="val 5076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ube 8"/>
          <p:cNvSpPr/>
          <p:nvPr/>
        </p:nvSpPr>
        <p:spPr>
          <a:xfrm>
            <a:off x="3294094" y="776400"/>
            <a:ext cx="2695575" cy="1301750"/>
          </a:xfrm>
          <a:prstGeom prst="cube">
            <a:avLst>
              <a:gd name="adj" fmla="val 5076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2228925" y="5406631"/>
            <a:ext cx="26712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Ontologies and Databases </a:t>
            </a:r>
            <a:br>
              <a:rPr lang="en-US" dirty="0" smtClean="0"/>
            </a:br>
            <a:r>
              <a:rPr lang="en-US" dirty="0" err="1" smtClean="0"/>
              <a:t>CoR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2945189" y="3842747"/>
            <a:ext cx="15968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Ecotox</a:t>
            </a:r>
            <a:r>
              <a:rPr lang="en-US" dirty="0" smtClean="0"/>
              <a:t> Testing and Modeling </a:t>
            </a:r>
            <a:r>
              <a:rPr lang="en-US" dirty="0" err="1" smtClean="0"/>
              <a:t>CoR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4478576" y="3842747"/>
            <a:ext cx="15943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Human Health Modeling</a:t>
            </a:r>
          </a:p>
          <a:p>
            <a:pPr algn="ctr"/>
            <a:r>
              <a:rPr lang="en-US" dirty="0" err="1" smtClean="0"/>
              <a:t>CoR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1633908" y="3850466"/>
            <a:ext cx="12729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Exposure Modeling </a:t>
            </a:r>
            <a:r>
              <a:rPr lang="en-US" dirty="0" err="1" smtClean="0"/>
              <a:t>CoR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3037912" y="2644054"/>
            <a:ext cx="227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Risk Assessment </a:t>
            </a:r>
            <a:br>
              <a:rPr lang="en-US" dirty="0" smtClean="0"/>
            </a:br>
            <a:r>
              <a:rPr lang="en-US" dirty="0" err="1" smtClean="0"/>
              <a:t>CoR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3351992" y="1450173"/>
            <a:ext cx="1920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Risk Management </a:t>
            </a:r>
            <a:r>
              <a:rPr lang="en-US" dirty="0" err="1" smtClean="0"/>
              <a:t>CoR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75643" y="4922363"/>
            <a:ext cx="461665" cy="163112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Information 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48818" y="56633"/>
            <a:ext cx="461665" cy="115407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Action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97" name="Group 96"/>
          <p:cNvGrpSpPr/>
          <p:nvPr/>
        </p:nvGrpSpPr>
        <p:grpSpPr>
          <a:xfrm>
            <a:off x="438459" y="1158484"/>
            <a:ext cx="985024" cy="4890520"/>
            <a:chOff x="727092" y="1010029"/>
            <a:chExt cx="985024" cy="4890520"/>
          </a:xfrm>
        </p:grpSpPr>
        <p:grpSp>
          <p:nvGrpSpPr>
            <p:cNvPr id="13" name="Group 12"/>
            <p:cNvGrpSpPr/>
            <p:nvPr/>
          </p:nvGrpSpPr>
          <p:grpSpPr>
            <a:xfrm>
              <a:off x="975264" y="4779845"/>
              <a:ext cx="572988" cy="540534"/>
              <a:chOff x="1050925" y="5138739"/>
              <a:chExt cx="1169292" cy="1150936"/>
            </a:xfrm>
          </p:grpSpPr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0925" y="5362725"/>
                <a:ext cx="546100" cy="728587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32484" y="5572125"/>
                <a:ext cx="532281" cy="717550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12" name="Picture 11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09313" y="5138739"/>
                <a:ext cx="510904" cy="674686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</p:grpSp>
        <p:grpSp>
          <p:nvGrpSpPr>
            <p:cNvPr id="14" name="Group 13"/>
            <p:cNvGrpSpPr/>
            <p:nvPr/>
          </p:nvGrpSpPr>
          <p:grpSpPr>
            <a:xfrm>
              <a:off x="951797" y="1438854"/>
              <a:ext cx="572988" cy="540534"/>
              <a:chOff x="1050925" y="5138739"/>
              <a:chExt cx="1169292" cy="1150936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0925" y="5362725"/>
                <a:ext cx="546100" cy="728587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32484" y="5572125"/>
                <a:ext cx="532281" cy="717550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09313" y="5138739"/>
                <a:ext cx="510904" cy="674686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</p:grpSp>
        <p:grpSp>
          <p:nvGrpSpPr>
            <p:cNvPr id="18" name="Group 17"/>
            <p:cNvGrpSpPr/>
            <p:nvPr/>
          </p:nvGrpSpPr>
          <p:grpSpPr>
            <a:xfrm>
              <a:off x="1139128" y="2386795"/>
              <a:ext cx="572988" cy="540534"/>
              <a:chOff x="1050925" y="5138739"/>
              <a:chExt cx="1169292" cy="1150936"/>
            </a:xfrm>
          </p:grpSpPr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0925" y="5362725"/>
                <a:ext cx="546100" cy="728587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32484" y="5572125"/>
                <a:ext cx="532281" cy="717550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09313" y="5138739"/>
                <a:ext cx="510904" cy="674686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</p:grpSp>
        <p:grpSp>
          <p:nvGrpSpPr>
            <p:cNvPr id="22" name="Group 21"/>
            <p:cNvGrpSpPr/>
            <p:nvPr/>
          </p:nvGrpSpPr>
          <p:grpSpPr>
            <a:xfrm>
              <a:off x="1049722" y="1010029"/>
              <a:ext cx="572988" cy="540534"/>
              <a:chOff x="1050925" y="5138739"/>
              <a:chExt cx="1169292" cy="1150936"/>
            </a:xfrm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0925" y="5362725"/>
                <a:ext cx="546100" cy="728587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32484" y="5572125"/>
                <a:ext cx="532281" cy="717550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09313" y="5138739"/>
                <a:ext cx="510904" cy="674686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</p:grpSp>
        <p:grpSp>
          <p:nvGrpSpPr>
            <p:cNvPr id="26" name="Group 25"/>
            <p:cNvGrpSpPr/>
            <p:nvPr/>
          </p:nvGrpSpPr>
          <p:grpSpPr>
            <a:xfrm>
              <a:off x="1038647" y="3496195"/>
              <a:ext cx="572988" cy="540534"/>
              <a:chOff x="1050925" y="5138739"/>
              <a:chExt cx="1169292" cy="1150936"/>
            </a:xfrm>
          </p:grpSpPr>
          <p:pic>
            <p:nvPicPr>
              <p:cNvPr id="27" name="Picture 2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0925" y="5362725"/>
                <a:ext cx="546100" cy="728587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32484" y="5572125"/>
                <a:ext cx="532281" cy="717550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09313" y="5138739"/>
                <a:ext cx="510904" cy="674686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</p:grpSp>
        <p:grpSp>
          <p:nvGrpSpPr>
            <p:cNvPr id="30" name="Group 29"/>
            <p:cNvGrpSpPr/>
            <p:nvPr/>
          </p:nvGrpSpPr>
          <p:grpSpPr>
            <a:xfrm>
              <a:off x="769400" y="4413852"/>
              <a:ext cx="572988" cy="540534"/>
              <a:chOff x="1050925" y="5138739"/>
              <a:chExt cx="1169292" cy="1150936"/>
            </a:xfrm>
          </p:grpSpPr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0925" y="5362725"/>
                <a:ext cx="546100" cy="728587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32484" y="5572125"/>
                <a:ext cx="532281" cy="717550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09313" y="5138739"/>
                <a:ext cx="510904" cy="674686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</p:grpSp>
        <p:grpSp>
          <p:nvGrpSpPr>
            <p:cNvPr id="34" name="Group 33"/>
            <p:cNvGrpSpPr/>
            <p:nvPr/>
          </p:nvGrpSpPr>
          <p:grpSpPr>
            <a:xfrm>
              <a:off x="923982" y="2850166"/>
              <a:ext cx="572988" cy="540534"/>
              <a:chOff x="1050925" y="5138739"/>
              <a:chExt cx="1169292" cy="1150936"/>
            </a:xfrm>
          </p:grpSpPr>
          <p:pic>
            <p:nvPicPr>
              <p:cNvPr id="35" name="Picture 34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0925" y="5362725"/>
                <a:ext cx="546100" cy="728587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32484" y="5572125"/>
                <a:ext cx="532281" cy="717550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09313" y="5138739"/>
                <a:ext cx="510904" cy="674686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</p:grpSp>
        <p:grpSp>
          <p:nvGrpSpPr>
            <p:cNvPr id="38" name="Group 37"/>
            <p:cNvGrpSpPr/>
            <p:nvPr/>
          </p:nvGrpSpPr>
          <p:grpSpPr>
            <a:xfrm>
              <a:off x="840258" y="5360015"/>
              <a:ext cx="572988" cy="540534"/>
              <a:chOff x="1050925" y="5138739"/>
              <a:chExt cx="1169292" cy="1150936"/>
            </a:xfrm>
          </p:grpSpPr>
          <p:pic>
            <p:nvPicPr>
              <p:cNvPr id="39" name="Picture 38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0925" y="5362725"/>
                <a:ext cx="546100" cy="728587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32484" y="5572125"/>
                <a:ext cx="532281" cy="717550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09313" y="5138739"/>
                <a:ext cx="510904" cy="674686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</p:grpSp>
        <p:grpSp>
          <p:nvGrpSpPr>
            <p:cNvPr id="42" name="Group 41"/>
            <p:cNvGrpSpPr/>
            <p:nvPr/>
          </p:nvGrpSpPr>
          <p:grpSpPr>
            <a:xfrm>
              <a:off x="1049161" y="2376144"/>
              <a:ext cx="572988" cy="540534"/>
              <a:chOff x="1050925" y="5138739"/>
              <a:chExt cx="1169292" cy="1150936"/>
            </a:xfrm>
          </p:grpSpPr>
          <p:pic>
            <p:nvPicPr>
              <p:cNvPr id="43" name="Picture 4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0925" y="5362725"/>
                <a:ext cx="546100" cy="728587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44" name="Picture 43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32484" y="5572125"/>
                <a:ext cx="532281" cy="717550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45" name="Picture 44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09313" y="5138739"/>
                <a:ext cx="510904" cy="674686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</p:grpSp>
        <p:grpSp>
          <p:nvGrpSpPr>
            <p:cNvPr id="46" name="Group 45"/>
            <p:cNvGrpSpPr/>
            <p:nvPr/>
          </p:nvGrpSpPr>
          <p:grpSpPr>
            <a:xfrm>
              <a:off x="977813" y="3102596"/>
              <a:ext cx="572988" cy="540534"/>
              <a:chOff x="1050925" y="5138739"/>
              <a:chExt cx="1169292" cy="1150936"/>
            </a:xfrm>
          </p:grpSpPr>
          <p:pic>
            <p:nvPicPr>
              <p:cNvPr id="47" name="Picture 4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0925" y="5362725"/>
                <a:ext cx="546100" cy="728587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48" name="Picture 4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32484" y="5572125"/>
                <a:ext cx="532281" cy="717550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49" name="Picture 48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09313" y="5138739"/>
                <a:ext cx="510904" cy="674686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</p:grpSp>
        <p:grpSp>
          <p:nvGrpSpPr>
            <p:cNvPr id="50" name="Group 49"/>
            <p:cNvGrpSpPr/>
            <p:nvPr/>
          </p:nvGrpSpPr>
          <p:grpSpPr>
            <a:xfrm>
              <a:off x="727092" y="3842031"/>
              <a:ext cx="572988" cy="540534"/>
              <a:chOff x="1050925" y="5138739"/>
              <a:chExt cx="1169292" cy="1150936"/>
            </a:xfrm>
          </p:grpSpPr>
          <p:pic>
            <p:nvPicPr>
              <p:cNvPr id="51" name="Picture 50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0925" y="5362725"/>
                <a:ext cx="546100" cy="728587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52" name="Picture 51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32484" y="5572125"/>
                <a:ext cx="532281" cy="717550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53" name="Picture 52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09313" y="5138739"/>
                <a:ext cx="510904" cy="674686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</p:grpSp>
        <p:grpSp>
          <p:nvGrpSpPr>
            <p:cNvPr id="54" name="Group 53"/>
            <p:cNvGrpSpPr/>
            <p:nvPr/>
          </p:nvGrpSpPr>
          <p:grpSpPr>
            <a:xfrm>
              <a:off x="1092030" y="4282465"/>
              <a:ext cx="572988" cy="540534"/>
              <a:chOff x="1050925" y="5138739"/>
              <a:chExt cx="1169292" cy="1150936"/>
            </a:xfrm>
          </p:grpSpPr>
          <p:pic>
            <p:nvPicPr>
              <p:cNvPr id="55" name="Picture 54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0925" y="5362725"/>
                <a:ext cx="546100" cy="728587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56" name="Picture 55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32484" y="5572125"/>
                <a:ext cx="532281" cy="717550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57" name="Picture 56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09313" y="5138739"/>
                <a:ext cx="510904" cy="674686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</p:grpSp>
        <p:grpSp>
          <p:nvGrpSpPr>
            <p:cNvPr id="58" name="Group 57"/>
            <p:cNvGrpSpPr/>
            <p:nvPr/>
          </p:nvGrpSpPr>
          <p:grpSpPr>
            <a:xfrm>
              <a:off x="948116" y="1861518"/>
              <a:ext cx="572988" cy="540534"/>
              <a:chOff x="1050925" y="5138739"/>
              <a:chExt cx="1169292" cy="1150936"/>
            </a:xfrm>
          </p:grpSpPr>
          <p:pic>
            <p:nvPicPr>
              <p:cNvPr id="59" name="Picture 58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0925" y="5362725"/>
                <a:ext cx="546100" cy="728587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60" name="Picture 59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32484" y="5572125"/>
                <a:ext cx="532281" cy="717550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61" name="Picture 60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09313" y="5138739"/>
                <a:ext cx="510904" cy="674686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</p:grpSp>
        <p:grpSp>
          <p:nvGrpSpPr>
            <p:cNvPr id="62" name="Group 61"/>
            <p:cNvGrpSpPr/>
            <p:nvPr/>
          </p:nvGrpSpPr>
          <p:grpSpPr>
            <a:xfrm>
              <a:off x="762667" y="2095466"/>
              <a:ext cx="572988" cy="540534"/>
              <a:chOff x="1050925" y="5138739"/>
              <a:chExt cx="1169292" cy="1150936"/>
            </a:xfrm>
          </p:grpSpPr>
          <p:pic>
            <p:nvPicPr>
              <p:cNvPr id="63" name="Picture 6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0925" y="5362725"/>
                <a:ext cx="546100" cy="728587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64" name="Picture 63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32484" y="5572125"/>
                <a:ext cx="532281" cy="717550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65" name="Picture 64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09313" y="5138739"/>
                <a:ext cx="510904" cy="674686"/>
              </a:xfrm>
              <a:prstGeom prst="rect">
                <a:avLst/>
              </a:prstGeom>
              <a:effectLst>
                <a:outerShdw blurRad="111125" dist="25400" dir="5400000" sx="107000" sy="107000" algn="t" rotWithShape="0">
                  <a:prstClr val="black">
                    <a:alpha val="40000"/>
                  </a:prstClr>
                </a:outerShdw>
              </a:effectLst>
            </p:spPr>
          </p:pic>
        </p:grpSp>
      </p:grpSp>
      <p:sp>
        <p:nvSpPr>
          <p:cNvPr id="121" name="TextBox 120"/>
          <p:cNvSpPr txBox="1"/>
          <p:nvPr/>
        </p:nvSpPr>
        <p:spPr>
          <a:xfrm>
            <a:off x="48760" y="0"/>
            <a:ext cx="4574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Current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Information-to-Action Continuum</a:t>
            </a: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10" name="Curved Connector 109"/>
          <p:cNvCxnSpPr>
            <a:stCxn id="28" idx="3"/>
            <a:endCxn id="5" idx="2"/>
          </p:cNvCxnSpPr>
          <p:nvPr/>
        </p:nvCxnSpPr>
        <p:spPr>
          <a:xfrm>
            <a:off x="1197823" y="4016687"/>
            <a:ext cx="403346" cy="291495"/>
          </a:xfrm>
          <a:prstGeom prst="curvedConnector3">
            <a:avLst/>
          </a:prstGeom>
          <a:ln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Curved Connector 112"/>
          <p:cNvCxnSpPr>
            <a:stCxn id="28" idx="2"/>
            <a:endCxn id="67" idx="2"/>
          </p:cNvCxnSpPr>
          <p:nvPr/>
        </p:nvCxnSpPr>
        <p:spPr>
          <a:xfrm rot="16200000" flipH="1">
            <a:off x="2115073" y="3137516"/>
            <a:ext cx="580893" cy="2676227"/>
          </a:xfrm>
          <a:prstGeom prst="curvedConnector3">
            <a:avLst>
              <a:gd name="adj1" fmla="val 139353"/>
            </a:avLst>
          </a:prstGeom>
          <a:ln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Curved Connector 115"/>
          <p:cNvCxnSpPr>
            <a:stCxn id="57" idx="2"/>
            <a:endCxn id="68" idx="2"/>
          </p:cNvCxnSpPr>
          <p:nvPr/>
        </p:nvCxnSpPr>
        <p:spPr>
          <a:xfrm rot="16200000" flipH="1">
            <a:off x="3254343" y="2744646"/>
            <a:ext cx="18293" cy="4024567"/>
          </a:xfrm>
          <a:prstGeom prst="curvedConnector3">
            <a:avLst>
              <a:gd name="adj1" fmla="val 1349658"/>
            </a:avLst>
          </a:prstGeom>
          <a:ln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Curved Connector 119"/>
          <p:cNvCxnSpPr/>
          <p:nvPr/>
        </p:nvCxnSpPr>
        <p:spPr>
          <a:xfrm flipV="1">
            <a:off x="1262168" y="3339638"/>
            <a:ext cx="2734316" cy="138853"/>
          </a:xfrm>
          <a:prstGeom prst="curvedConnector2">
            <a:avLst/>
          </a:prstGeom>
          <a:ln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Curved Connector 122"/>
          <p:cNvCxnSpPr/>
          <p:nvPr/>
        </p:nvCxnSpPr>
        <p:spPr>
          <a:xfrm flipV="1">
            <a:off x="1107292" y="2087878"/>
            <a:ext cx="2998095" cy="371766"/>
          </a:xfrm>
          <a:prstGeom prst="curvedConnector2">
            <a:avLst/>
          </a:prstGeom>
          <a:ln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Curved Connector 127"/>
          <p:cNvCxnSpPr>
            <a:stCxn id="12" idx="3"/>
            <a:endCxn id="4" idx="1"/>
          </p:cNvCxnSpPr>
          <p:nvPr/>
        </p:nvCxnSpPr>
        <p:spPr>
          <a:xfrm>
            <a:off x="1259619" y="5086732"/>
            <a:ext cx="2578452" cy="262427"/>
          </a:xfrm>
          <a:prstGeom prst="curvedConnector4">
            <a:avLst>
              <a:gd name="adj1" fmla="val 55726"/>
              <a:gd name="adj2" fmla="val 14769"/>
            </a:avLst>
          </a:prstGeom>
          <a:ln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7119563" y="343699"/>
            <a:ext cx="2012887" cy="5493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The current horizontal information-to-action continuum fails to </a:t>
            </a:r>
            <a:r>
              <a:rPr lang="en-US" sz="1300" dirty="0"/>
              <a:t>efficiently </a:t>
            </a:r>
            <a:r>
              <a:rPr lang="en-US" sz="1300" dirty="0" smtClean="0"/>
              <a:t>organize and deliver emerging nanotechnology data </a:t>
            </a:r>
            <a:r>
              <a:rPr lang="en-US" sz="1300" dirty="0"/>
              <a:t>and </a:t>
            </a:r>
            <a:r>
              <a:rPr lang="en-US" sz="1300" dirty="0" smtClean="0"/>
              <a:t>information  among the </a:t>
            </a:r>
            <a:r>
              <a:rPr lang="en-US" sz="1300" dirty="0" err="1" smtClean="0"/>
              <a:t>CoRs</a:t>
            </a:r>
            <a:r>
              <a:rPr lang="en-US" sz="1300" dirty="0" smtClean="0"/>
              <a:t>.</a:t>
            </a:r>
          </a:p>
          <a:p>
            <a:endParaRPr lang="en-US" sz="1300" dirty="0"/>
          </a:p>
          <a:p>
            <a:r>
              <a:rPr lang="en-US" sz="1300" dirty="0" smtClean="0"/>
              <a:t>Implementation of the idealized information-to- action continuum will optimize </a:t>
            </a:r>
            <a:r>
              <a:rPr lang="en-US" sz="1300" dirty="0" err="1" smtClean="0"/>
              <a:t>CoR</a:t>
            </a:r>
            <a:r>
              <a:rPr lang="en-US" sz="1300" dirty="0" smtClean="0"/>
              <a:t> roles </a:t>
            </a:r>
            <a:r>
              <a:rPr lang="en-US" sz="1300" dirty="0"/>
              <a:t>and </a:t>
            </a:r>
            <a:r>
              <a:rPr lang="en-US" sz="1300" dirty="0" smtClean="0"/>
              <a:t>communication pathways </a:t>
            </a:r>
            <a:r>
              <a:rPr lang="en-US" sz="1300" dirty="0" smtClean="0"/>
              <a:t>to:</a:t>
            </a:r>
            <a:endParaRPr lang="en-US" sz="130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en-US" sz="1300" dirty="0" smtClean="0"/>
              <a:t>support the development of relevant models of exposure and hazard potential ,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300" dirty="0" smtClean="0"/>
              <a:t>synthesize exposure and hazard  potentials into assessments of risk, and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300" dirty="0" smtClean="0"/>
              <a:t>translate the results of  assessments into effective decision-making for risk management .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310233" y="5973214"/>
            <a:ext cx="13739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Open Literature</a:t>
            </a:r>
            <a:endParaRPr lang="en-US" dirty="0"/>
          </a:p>
        </p:txBody>
      </p:sp>
      <p:cxnSp>
        <p:nvCxnSpPr>
          <p:cNvPr id="84" name="Straight Arrow Connector 83"/>
          <p:cNvCxnSpPr/>
          <p:nvPr/>
        </p:nvCxnSpPr>
        <p:spPr>
          <a:xfrm flipH="1" flipV="1">
            <a:off x="312398" y="1392965"/>
            <a:ext cx="15875" cy="3864171"/>
          </a:xfrm>
          <a:prstGeom prst="straightConnector1">
            <a:avLst/>
          </a:prstGeom>
          <a:ln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1940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412</Words>
  <Application>Microsoft Macintosh PowerPoint</Application>
  <PresentationFormat>On-screen Show (4:3)</PresentationFormat>
  <Paragraphs>69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Defining the Relationships Between Communities of Research</vt:lpstr>
      <vt:lpstr>Proposed Graphical Representations of the US-EU Communities of Research: An Information-to-Action Continuum</vt:lpstr>
      <vt:lpstr>PowerPoint Presentation</vt:lpstr>
      <vt:lpstr>PowerPoint Presentation</vt:lpstr>
      <vt:lpstr>PowerPoint Presentation</vt:lpstr>
    </vt:vector>
  </TitlesOfParts>
  <Company>Duke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Hendren</dc:creator>
  <cp:lastModifiedBy>Christine Hendren</cp:lastModifiedBy>
  <cp:revision>19</cp:revision>
  <dcterms:created xsi:type="dcterms:W3CDTF">2012-12-03T13:38:45Z</dcterms:created>
  <dcterms:modified xsi:type="dcterms:W3CDTF">2013-04-18T15:47:00Z</dcterms:modified>
</cp:coreProperties>
</file>