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0" r:id="rId3"/>
    <p:sldId id="259" r:id="rId4"/>
    <p:sldId id="262" r:id="rId5"/>
    <p:sldId id="269" r:id="rId6"/>
    <p:sldId id="272" r:id="rId7"/>
    <p:sldId id="278" r:id="rId8"/>
    <p:sldId id="276" r:id="rId9"/>
    <p:sldId id="283" r:id="rId10"/>
    <p:sldId id="284" r:id="rId11"/>
    <p:sldId id="277" r:id="rId12"/>
    <p:sldId id="264" r:id="rId13"/>
    <p:sldId id="265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432" autoAdjust="0"/>
    <p:restoredTop sz="96313" autoAdjust="0"/>
  </p:normalViewPr>
  <p:slideViewPr>
    <p:cSldViewPr>
      <p:cViewPr>
        <p:scale>
          <a:sx n="60" d="100"/>
          <a:sy n="60" d="100"/>
        </p:scale>
        <p:origin x="-1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6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29DF7-BA99-4DE1-A5B7-58DCD75054F6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87BA9-A744-41DF-9C56-0A7A026C8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1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11B449-4DA1-41B1-B5D9-B0AC935BDA14}" type="slidenum">
              <a:rPr lang="fi-FI" altLang="nl-NL" smtClean="0"/>
              <a:pPr eaLnBrk="1" hangingPunct="1"/>
              <a:t>1</a:t>
            </a:fld>
            <a:endParaRPr lang="fi-FI" altLang="nl-NL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97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3F12DA-BFC3-488C-8C80-044A929D049E}" type="slidenum">
              <a:rPr lang="fi-FI" altLang="nl-NL" smtClean="0"/>
              <a:pPr eaLnBrk="1" hangingPunct="1"/>
              <a:t>2</a:t>
            </a:fld>
            <a:endParaRPr lang="fi-FI" altLang="nl-NL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3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9135616-00DD-49C1-AD64-82077804F8E3}" type="slidenum">
              <a:rPr lang="fi-FI" altLang="nl-NL" smtClean="0"/>
              <a:pPr eaLnBrk="1" hangingPunct="1"/>
              <a:t>4</a:t>
            </a:fld>
            <a:endParaRPr lang="fi-FI" altLang="nl-NL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22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C6902-9771-48CC-9099-6404B3AA2F5F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039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992A0-F13F-4B5D-B46B-A5BA9687B47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011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FA127-35AC-46DD-B1A3-26A6F0FCDE5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81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FA127-35AC-46DD-B1A3-26A6F0FCDE5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7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2923-0ADC-4E36-9F30-6BEBB90CC26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E91-591B-43C4-B661-A3F74D6E4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2923-0ADC-4E36-9F30-6BEBB90CC26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E91-591B-43C4-B661-A3F74D6E4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2923-0ADC-4E36-9F30-6BEBB90CC26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E91-591B-43C4-B661-A3F74D6E4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2923-0ADC-4E36-9F30-6BEBB90CC26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E91-591B-43C4-B661-A3F74D6E4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2923-0ADC-4E36-9F30-6BEBB90CC26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E91-591B-43C4-B661-A3F74D6E4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2923-0ADC-4E36-9F30-6BEBB90CC26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E91-591B-43C4-B661-A3F74D6E4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2923-0ADC-4E36-9F30-6BEBB90CC26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E91-591B-43C4-B661-A3F74D6E4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2923-0ADC-4E36-9F30-6BEBB90CC26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E91-591B-43C4-B661-A3F74D6E4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2923-0ADC-4E36-9F30-6BEBB90CC26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E91-591B-43C4-B661-A3F74D6E4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2923-0ADC-4E36-9F30-6BEBB90CC26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E91-591B-43C4-B661-A3F74D6E4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2923-0ADC-4E36-9F30-6BEBB90CC26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E91-591B-43C4-B661-A3F74D6E4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82923-0ADC-4E36-9F30-6BEBB90CC26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76E91-591B-43C4-B661-A3F74D6E4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tl.fi/en/publications/Electronic_publications/Nanosafety_in_europe_2015-2025/Documents/nanosafety_2015-2025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tl.fi/en/publications/Electronic_publications/Nanosafety_in_europe_2015-2025/Documents/nanosafety_2015-2025.pdf" TargetMode="External"/><Relationship Id="rId2" Type="http://schemas.openxmlformats.org/officeDocument/2006/relationships/hyperlink" Target="http://informahealthcare.com/doi/abs/10.3109/17435390.2013.8023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marina-fp7.eu/publications/detail.php?we_objectID=81" TargetMode="External"/><Relationship Id="rId4" Type="http://schemas.openxmlformats.org/officeDocument/2006/relationships/hyperlink" Target="http://www.its-nano.e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its-nano.eu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Risk Assessment</a:t>
            </a:r>
            <a:br>
              <a:rPr lang="en-GB" b="1" dirty="0" smtClean="0">
                <a:solidFill>
                  <a:srgbClr val="0000FF"/>
                </a:solidFill>
              </a:rPr>
            </a:br>
            <a:r>
              <a:rPr lang="en-GB" b="1" dirty="0" smtClean="0">
                <a:solidFill>
                  <a:srgbClr val="0000FF"/>
                </a:solidFill>
              </a:rPr>
              <a:t>Communities of Research (</a:t>
            </a:r>
            <a:r>
              <a:rPr lang="en-GB" b="1" dirty="0" err="1" smtClean="0">
                <a:solidFill>
                  <a:srgbClr val="0000FF"/>
                </a:solidFill>
              </a:rPr>
              <a:t>CoR</a:t>
            </a:r>
            <a:r>
              <a:rPr lang="en-GB" b="1" dirty="0" smtClean="0">
                <a:solidFill>
                  <a:srgbClr val="0000FF"/>
                </a:solidFill>
              </a:rPr>
              <a:t>)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 smtClean="0"/>
              <a:t>Scope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/>
              <a:t>Sharing of knowledge and expertise to </a:t>
            </a:r>
            <a:r>
              <a:rPr lang="en-US" sz="2000" dirty="0" smtClean="0">
                <a:solidFill>
                  <a:srgbClr val="FF0000"/>
                </a:solidFill>
              </a:rPr>
              <a:t>harmonize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FF0000"/>
                </a:solidFill>
              </a:rPr>
              <a:t>synthesize research </a:t>
            </a:r>
            <a:r>
              <a:rPr lang="en-US" sz="2000" dirty="0" smtClean="0"/>
              <a:t>on methods and practices for </a:t>
            </a:r>
            <a:r>
              <a:rPr lang="en-US" sz="2000" dirty="0" smtClean="0">
                <a:solidFill>
                  <a:srgbClr val="FF0000"/>
                </a:solidFill>
              </a:rPr>
              <a:t>analyzing risks </a:t>
            </a:r>
            <a:r>
              <a:rPr lang="en-US" sz="2000" dirty="0" smtClean="0"/>
              <a:t>for </a:t>
            </a:r>
            <a:r>
              <a:rPr lang="en-US" sz="2000" u="sng" dirty="0" smtClean="0"/>
              <a:t>human health and the environment </a:t>
            </a:r>
            <a:r>
              <a:rPr lang="en-US" sz="2000" dirty="0" smtClean="0"/>
              <a:t>associated with </a:t>
            </a:r>
            <a:r>
              <a:rPr lang="en-US" sz="2000" dirty="0" smtClean="0">
                <a:solidFill>
                  <a:srgbClr val="FF0000"/>
                </a:solidFill>
              </a:rPr>
              <a:t>exposure</a:t>
            </a:r>
            <a:r>
              <a:rPr lang="en-US" sz="2000" dirty="0" smtClean="0"/>
              <a:t> to </a:t>
            </a:r>
            <a:r>
              <a:rPr lang="en-US" sz="2000" dirty="0" err="1" smtClean="0"/>
              <a:t>nano</a:t>
            </a:r>
            <a:r>
              <a:rPr lang="en-US" sz="2000" dirty="0" smtClean="0"/>
              <a:t>-enabled products along the value chain</a:t>
            </a:r>
          </a:p>
          <a:p>
            <a:pPr marL="0" indent="0" eaLnBrk="1" hangingPunct="1">
              <a:buFontTx/>
              <a:buNone/>
              <a:defRPr/>
            </a:pPr>
            <a:endParaRPr lang="en-US" sz="2000" dirty="0"/>
          </a:p>
          <a:p>
            <a:pPr marL="0" indent="0" eaLnBrk="1" hangingPunct="1">
              <a:buFontTx/>
              <a:buNone/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800" dirty="0" smtClean="0"/>
              <a:t>Organization</a:t>
            </a:r>
          </a:p>
          <a:p>
            <a:pPr lvl="1">
              <a:defRPr/>
            </a:pPr>
            <a:r>
              <a:rPr lang="en-US" sz="1600" dirty="0" err="1" smtClean="0"/>
              <a:t>CoR</a:t>
            </a:r>
            <a:r>
              <a:rPr lang="en-US" sz="1600" dirty="0" smtClean="0"/>
              <a:t> chair team (EU: </a:t>
            </a:r>
            <a:r>
              <a:rPr lang="en-US" sz="1600" dirty="0" err="1" smtClean="0"/>
              <a:t>Derk</a:t>
            </a:r>
            <a:r>
              <a:rPr lang="en-US" sz="1600" dirty="0" smtClean="0"/>
              <a:t> </a:t>
            </a:r>
            <a:r>
              <a:rPr lang="en-US" sz="1600" dirty="0" err="1" smtClean="0"/>
              <a:t>Brouwer</a:t>
            </a:r>
            <a:r>
              <a:rPr lang="en-US" sz="1600" dirty="0" smtClean="0"/>
              <a:t> (TNO); US: Mark </a:t>
            </a:r>
            <a:r>
              <a:rPr lang="en-US" sz="1600" dirty="0" err="1" smtClean="0"/>
              <a:t>Wiesner</a:t>
            </a:r>
            <a:r>
              <a:rPr lang="en-US" sz="1600" dirty="0" smtClean="0"/>
              <a:t>/Christine </a:t>
            </a:r>
            <a:r>
              <a:rPr lang="en-US" sz="1600" dirty="0" err="1" smtClean="0"/>
              <a:t>Hendren</a:t>
            </a:r>
            <a:r>
              <a:rPr lang="en-US" sz="1600" dirty="0" smtClean="0"/>
              <a:t> (Duke </a:t>
            </a:r>
            <a:r>
              <a:rPr lang="en-US" sz="1600" dirty="0" err="1" smtClean="0"/>
              <a:t>Univ</a:t>
            </a:r>
            <a:r>
              <a:rPr lang="en-US" sz="1600" dirty="0" smtClean="0"/>
              <a:t>)) </a:t>
            </a:r>
            <a:r>
              <a:rPr lang="en-US" sz="1600" smtClean="0"/>
              <a:t>and ~ 25 </a:t>
            </a:r>
            <a:r>
              <a:rPr lang="en-US" sz="1600" dirty="0" smtClean="0"/>
              <a:t>active members</a:t>
            </a:r>
          </a:p>
          <a:p>
            <a:pPr lvl="1">
              <a:defRPr/>
            </a:pPr>
            <a:r>
              <a:rPr lang="en-US" sz="1600" dirty="0" smtClean="0"/>
              <a:t>Focus groups associated with the nine objectives that have been identified</a:t>
            </a:r>
            <a:endParaRPr lang="en-US" sz="2400" dirty="0" smtClean="0"/>
          </a:p>
          <a:p>
            <a:pPr eaLnBrk="1" hangingPunct="1">
              <a:defRPr/>
            </a:pPr>
            <a:endParaRPr lang="fi-FI" sz="2800" dirty="0" smtClean="0"/>
          </a:p>
          <a:p>
            <a:pPr eaLnBrk="1" hangingPunct="1">
              <a:defRPr/>
            </a:pPr>
            <a:r>
              <a:rPr lang="fi-FI" sz="2400" dirty="0" smtClean="0"/>
              <a:t>Presenter: Teresa F Fernandes, HWU, Edinburgh, UK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48"/>
            <a:ext cx="2339751" cy="63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eriottWatt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96032" y="6203748"/>
            <a:ext cx="884480" cy="681636"/>
          </a:xfrm>
          <a:prstGeom prst="rect">
            <a:avLst/>
          </a:prstGeom>
        </p:spPr>
      </p:pic>
      <p:pic>
        <p:nvPicPr>
          <p:cNvPr id="2050" name="Picture 2" descr="https://encrypted-tbn3.gstatic.com/images?q=tbn:ANd9GcSGz1lYvuGxRVdAEdPKnlMDlYYkvmnQ1n7RzZ2jyLL4p9myubVL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38532"/>
            <a:ext cx="1061864" cy="10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iesner.cee.duke.edu/files/wiesner/images/Christine%20Robichaud.thumbnai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501008"/>
            <a:ext cx="1067200" cy="10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ch.co.jp/nanopj_sympo2011/images/speaker/7_brouw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852686" cy="113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4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</a:rPr>
              <a:t>SUN 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en-GB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Safety 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</a:rPr>
              <a:t>in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 pitchFamily="34" charset="0"/>
              </a:rPr>
              <a:t>Nanoscale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</a:rPr>
              <a:t> Production and </a:t>
            </a:r>
            <a:r>
              <a:rPr lang="en-GB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Products)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5977"/>
            <a:ext cx="8124092" cy="509118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/>
              <a:t>Combine Risk Assessment </a:t>
            </a:r>
            <a:r>
              <a:rPr lang="en-GB" sz="2000" dirty="0"/>
              <a:t>and </a:t>
            </a:r>
            <a:r>
              <a:rPr lang="en-GB" sz="2000" dirty="0" smtClean="0"/>
              <a:t>Lifecycle Assessment </a:t>
            </a:r>
            <a:r>
              <a:rPr lang="en-GB" sz="2000" dirty="0"/>
              <a:t>to develop a user-friendly, versatile software-based </a:t>
            </a:r>
            <a:r>
              <a:rPr lang="en-GB" sz="2000" dirty="0" smtClean="0"/>
              <a:t>Decision Support System </a:t>
            </a:r>
            <a:r>
              <a:rPr lang="en-GB" sz="2000" dirty="0"/>
              <a:t>(DSS) for practical use by industries and </a:t>
            </a:r>
            <a:r>
              <a:rPr lang="en-GB" sz="2000" dirty="0" smtClean="0"/>
              <a:t>regulators</a:t>
            </a:r>
            <a:endParaRPr lang="en-GB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/>
              <a:t>Evaluate </a:t>
            </a:r>
            <a:r>
              <a:rPr lang="en-GB" sz="2000" dirty="0"/>
              <a:t>and “reality-check” the DSS against real industrial case studies in terms of cost/benefit and insurance </a:t>
            </a:r>
            <a:r>
              <a:rPr lang="en-GB" sz="2000" dirty="0" smtClean="0"/>
              <a:t>risk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/>
              <a:t>Develop guidelines for safe product and process design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93736" y="3408056"/>
            <a:ext cx="7191430" cy="3209308"/>
            <a:chOff x="1124846" y="3878664"/>
            <a:chExt cx="7191430" cy="2979335"/>
          </a:xfrm>
        </p:grpSpPr>
        <p:grpSp>
          <p:nvGrpSpPr>
            <p:cNvPr id="15" name="Group 14"/>
            <p:cNvGrpSpPr/>
            <p:nvPr/>
          </p:nvGrpSpPr>
          <p:grpSpPr>
            <a:xfrm>
              <a:off x="1124846" y="4395168"/>
              <a:ext cx="4920332" cy="2264356"/>
              <a:chOff x="8547099" y="2322791"/>
              <a:chExt cx="6345524" cy="3055207"/>
            </a:xfrm>
          </p:grpSpPr>
          <p:sp>
            <p:nvSpPr>
              <p:cNvPr id="6" name="7-Point Star 5"/>
              <p:cNvSpPr/>
              <p:nvPr/>
            </p:nvSpPr>
            <p:spPr>
              <a:xfrm>
                <a:off x="11928386" y="2888097"/>
                <a:ext cx="2964237" cy="1584176"/>
              </a:xfrm>
              <a:prstGeom prst="star7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72000" tIns="72000" rIns="72000" bIns="72000"/>
              <a:lstStyle/>
              <a:p>
                <a:pPr marL="96837" algn="ctr" eaLnBrk="1" hangingPunct="1">
                  <a:defRPr/>
                </a:pPr>
                <a:r>
                  <a:rPr lang="en-US" sz="11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Development of a </a:t>
                </a:r>
                <a:r>
                  <a:rPr lang="en-US" sz="11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Decision Support System (DSS)</a:t>
                </a: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8547099" y="2322791"/>
                <a:ext cx="3937130" cy="3055207"/>
                <a:chOff x="8547099" y="2322791"/>
                <a:chExt cx="3937130" cy="3055207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8547099" y="2322791"/>
                  <a:ext cx="3759754" cy="728695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it-IT" sz="1200" b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Risk and Lifecycle Assessment data and tools </a:t>
                  </a:r>
                  <a:endParaRPr lang="it-IT" sz="12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" name="7-Point Star 6"/>
                <p:cNvSpPr/>
                <p:nvPr/>
              </p:nvSpPr>
              <p:spPr>
                <a:xfrm>
                  <a:off x="8910137" y="3965451"/>
                  <a:ext cx="3155828" cy="1412547"/>
                </a:xfrm>
                <a:prstGeom prst="star7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lIns="72000" tIns="72000" rIns="72000" bIns="72000" anchor="ctr"/>
                <a:lstStyle/>
                <a:p>
                  <a:pPr marL="96837" algn="ctr" eaLnBrk="1" hangingPunct="1">
                    <a:spcBef>
                      <a:spcPts val="600"/>
                    </a:spcBef>
                    <a:defRPr/>
                  </a:pPr>
                  <a:r>
                    <a:rPr lang="en-US" sz="1100" b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Application/ testing </a:t>
                  </a:r>
                  <a:r>
                    <a:rPr lang="en-US" sz="11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of the </a:t>
                  </a:r>
                  <a:r>
                    <a:rPr lang="en-US" sz="1100" b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DSS to case studies</a:t>
                  </a:r>
                  <a:endParaRPr lang="en-US" sz="11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" name="Left-Right Arrow 7"/>
                <p:cNvSpPr/>
                <p:nvPr/>
              </p:nvSpPr>
              <p:spPr>
                <a:xfrm rot="3915771">
                  <a:off x="9302744" y="3464284"/>
                  <a:ext cx="944852" cy="431801"/>
                </a:xfrm>
                <a:prstGeom prst="leftRightArrow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 sz="1200" b="1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" name="Left-Right Arrow 9"/>
                <p:cNvSpPr/>
                <p:nvPr/>
              </p:nvSpPr>
              <p:spPr>
                <a:xfrm rot="19968840" flipV="1">
                  <a:off x="11835756" y="4138172"/>
                  <a:ext cx="648473" cy="471487"/>
                </a:xfrm>
                <a:prstGeom prst="leftRightArrow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 sz="1200" b="1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" name="Left-Right Arrow 12"/>
                <p:cNvSpPr/>
                <p:nvPr/>
              </p:nvSpPr>
              <p:spPr>
                <a:xfrm rot="1482575">
                  <a:off x="11443870" y="3218103"/>
                  <a:ext cx="652561" cy="451758"/>
                </a:xfrm>
                <a:prstGeom prst="leftRightArrow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 sz="1200" b="1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17" name="Rectangle 9"/>
            <p:cNvSpPr/>
            <p:nvPr/>
          </p:nvSpPr>
          <p:spPr>
            <a:xfrm>
              <a:off x="6372772" y="5809878"/>
              <a:ext cx="1851774" cy="187162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1" i="0" u="none" strike="noStrike" kern="0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Regulatory oversight </a:t>
              </a:r>
            </a:p>
          </p:txBody>
        </p:sp>
        <p:sp>
          <p:nvSpPr>
            <p:cNvPr id="18" name="Rectangle 33"/>
            <p:cNvSpPr/>
            <p:nvPr/>
          </p:nvSpPr>
          <p:spPr>
            <a:xfrm>
              <a:off x="5937365" y="3975982"/>
              <a:ext cx="2378911" cy="288201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itchFamily="18" charset="0"/>
              </a:endParaRP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641" y="3878664"/>
              <a:ext cx="1900207" cy="1625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9"/>
            <p:cNvSpPr/>
            <p:nvPr/>
          </p:nvSpPr>
          <p:spPr>
            <a:xfrm>
              <a:off x="6372772" y="6598144"/>
              <a:ext cx="1851775" cy="195997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1" i="0" u="none" strike="noStrike" kern="0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Research needs</a:t>
              </a:r>
            </a:p>
          </p:txBody>
        </p:sp>
        <p:sp>
          <p:nvSpPr>
            <p:cNvPr id="21" name="Rectangle 9"/>
            <p:cNvSpPr/>
            <p:nvPr/>
          </p:nvSpPr>
          <p:spPr>
            <a:xfrm>
              <a:off x="6372774" y="6335773"/>
              <a:ext cx="1851774" cy="187162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1" i="0" u="none" strike="noStrike" kern="0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Insurance risk transfer </a:t>
              </a:r>
            </a:p>
          </p:txBody>
        </p:sp>
        <p:sp>
          <p:nvSpPr>
            <p:cNvPr id="22" name="Left-Right Arrow 21"/>
            <p:cNvSpPr/>
            <p:nvPr/>
          </p:nvSpPr>
          <p:spPr>
            <a:xfrm rot="20869588">
              <a:off x="5841916" y="5060522"/>
              <a:ext cx="513448" cy="334819"/>
            </a:xfrm>
            <a:prstGeom prst="left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3" name="Left-Right Arrow 22"/>
            <p:cNvSpPr/>
            <p:nvPr/>
          </p:nvSpPr>
          <p:spPr>
            <a:xfrm rot="1207757">
              <a:off x="5649835" y="5829350"/>
              <a:ext cx="642826" cy="334819"/>
            </a:xfrm>
            <a:prstGeom prst="left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5" name="Rectangle 9"/>
            <p:cNvSpPr/>
            <p:nvPr/>
          </p:nvSpPr>
          <p:spPr>
            <a:xfrm>
              <a:off x="6372774" y="6077143"/>
              <a:ext cx="1851774" cy="187162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1" i="0" u="none" strike="noStrike" kern="0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Cost-benefit</a:t>
              </a:r>
            </a:p>
          </p:txBody>
        </p:sp>
        <p:sp>
          <p:nvSpPr>
            <p:cNvPr id="27" name="Rectangle 9"/>
            <p:cNvSpPr/>
            <p:nvPr/>
          </p:nvSpPr>
          <p:spPr>
            <a:xfrm>
              <a:off x="6374091" y="5571202"/>
              <a:ext cx="1851774" cy="187162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1" i="0" u="none" strike="noStrike" kern="0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Safe product/process design</a:t>
              </a:r>
            </a:p>
          </p:txBody>
        </p:sp>
        <p:sp>
          <p:nvSpPr>
            <p:cNvPr id="28" name="Rectangle 9"/>
            <p:cNvSpPr/>
            <p:nvPr/>
          </p:nvSpPr>
          <p:spPr>
            <a:xfrm>
              <a:off x="6662023" y="4599064"/>
              <a:ext cx="1261902" cy="216062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1" i="0" u="none" strike="noStrike" kern="0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Lifecycle perspective</a:t>
              </a:r>
            </a:p>
          </p:txBody>
        </p:sp>
      </p:grpSp>
      <p:pic>
        <p:nvPicPr>
          <p:cNvPr id="24" name="Picture 23"/>
          <p:cNvPicPr/>
          <p:nvPr/>
        </p:nvPicPr>
        <p:blipFill>
          <a:blip r:embed="rId4"/>
          <a:stretch>
            <a:fillRect/>
          </a:stretch>
        </p:blipFill>
        <p:spPr>
          <a:xfrm>
            <a:off x="8316416" y="-27384"/>
            <a:ext cx="852289" cy="7497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6525344"/>
            <a:ext cx="3830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Prof A </a:t>
            </a:r>
            <a:r>
              <a:rPr lang="en-GB" dirty="0" err="1" smtClean="0"/>
              <a:t>Marcomini</a:t>
            </a:r>
            <a:r>
              <a:rPr lang="en-GB" dirty="0" smtClean="0"/>
              <a:t>, Dr </a:t>
            </a:r>
            <a:r>
              <a:rPr lang="en-GB" dirty="0" err="1" smtClean="0"/>
              <a:t>Danail</a:t>
            </a:r>
            <a:r>
              <a:rPr lang="en-GB" dirty="0"/>
              <a:t> </a:t>
            </a:r>
            <a:r>
              <a:rPr lang="en-GB" dirty="0" err="1" smtClean="0"/>
              <a:t>Hristozov</a:t>
            </a:r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2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6512" y="274638"/>
            <a:ext cx="8229600" cy="1143000"/>
          </a:xfrm>
        </p:spPr>
        <p:txBody>
          <a:bodyPr>
            <a:normAutofit/>
          </a:bodyPr>
          <a:lstStyle/>
          <a:p>
            <a:r>
              <a:rPr lang="da-DK" sz="4000" dirty="0" smtClean="0">
                <a:solidFill>
                  <a:srgbClr val="002060"/>
                </a:solidFill>
              </a:rPr>
              <a:t>NSC - </a:t>
            </a:r>
            <a:r>
              <a:rPr lang="da-DK" sz="4000" dirty="0" err="1" smtClean="0">
                <a:solidFill>
                  <a:srgbClr val="002060"/>
                </a:solidFill>
              </a:rPr>
              <a:t>Risk</a:t>
            </a:r>
            <a:r>
              <a:rPr lang="da-DK" sz="4000" dirty="0" smtClean="0">
                <a:solidFill>
                  <a:srgbClr val="002060"/>
                </a:solidFill>
              </a:rPr>
              <a:t> </a:t>
            </a:r>
            <a:r>
              <a:rPr lang="da-DK" sz="4000" dirty="0" err="1" smtClean="0">
                <a:solidFill>
                  <a:srgbClr val="002060"/>
                </a:solidFill>
              </a:rPr>
              <a:t>prediction</a:t>
            </a:r>
            <a:r>
              <a:rPr lang="da-DK" sz="4000" dirty="0" smtClean="0">
                <a:solidFill>
                  <a:srgbClr val="002060"/>
                </a:solidFill>
              </a:rPr>
              <a:t> </a:t>
            </a:r>
            <a:r>
              <a:rPr lang="da-DK" sz="4000" dirty="0" err="1" smtClean="0">
                <a:solidFill>
                  <a:srgbClr val="002060"/>
                </a:solidFill>
              </a:rPr>
              <a:t>tools</a:t>
            </a:r>
            <a:endParaRPr lang="da-DK" sz="40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lum/>
            <a:alphaModFix/>
          </a:blip>
          <a:stretch>
            <a:fillRect/>
          </a:stretch>
        </p:blipFill>
        <p:spPr>
          <a:xfrm>
            <a:off x="1043608" y="1268760"/>
            <a:ext cx="6912768" cy="504056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" name="Picture 6" descr="https://encrypted-tbn3.gstatic.com/images?q=tbn:ANd9GcQ-teAs64lhJiUm_NA9PmANSdOQTmbdir1CiPZ83aMc6E_ZbA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2411760" cy="72352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07504" y="6105490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/>
              <a:t>Nanosafety</a:t>
            </a:r>
            <a:r>
              <a:rPr lang="en-GB" sz="1400" dirty="0"/>
              <a:t> Cluster (2013) </a:t>
            </a:r>
            <a:r>
              <a:rPr lang="en-GB" sz="1400" dirty="0" err="1"/>
              <a:t>Nanosafety</a:t>
            </a:r>
            <a:r>
              <a:rPr lang="en-GB" sz="1400" dirty="0"/>
              <a:t> 2015-2025: A Strategic Research Agenda towards Safe and Sustainable Nanomaterial and Nanotechnology Innovations. </a:t>
            </a:r>
            <a:r>
              <a:rPr lang="en-GB" sz="1200" dirty="0" smtClean="0">
                <a:hlinkClick r:id="rId4"/>
              </a:rPr>
              <a:t>http</a:t>
            </a:r>
            <a:r>
              <a:rPr lang="en-GB" sz="1200" dirty="0">
                <a:hlinkClick r:id="rId4"/>
              </a:rPr>
              <a:t>://www.ttl.fi/en/publications/Electronic_publications/Nanosafety_in_europe_2015-2025/Documents/nanosafety_2015-2025.pdf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596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ounded Rectangle 121"/>
          <p:cNvSpPr/>
          <p:nvPr/>
        </p:nvSpPr>
        <p:spPr>
          <a:xfrm>
            <a:off x="48760" y="56633"/>
            <a:ext cx="4666491" cy="34347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be 3"/>
          <p:cNvSpPr/>
          <p:nvPr/>
        </p:nvSpPr>
        <p:spPr>
          <a:xfrm>
            <a:off x="952499" y="4393672"/>
            <a:ext cx="5900523" cy="1428750"/>
          </a:xfrm>
          <a:prstGeom prst="cube">
            <a:avLst>
              <a:gd name="adj" fmla="val 50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1327149" y="3180821"/>
            <a:ext cx="2128853" cy="1673226"/>
          </a:xfrm>
          <a:prstGeom prst="cube">
            <a:avLst>
              <a:gd name="adj" fmla="val 50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2743199" y="3180821"/>
            <a:ext cx="2306055" cy="1673226"/>
          </a:xfrm>
          <a:prstGeom prst="cube">
            <a:avLst>
              <a:gd name="adj" fmla="val 50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4295774" y="3180821"/>
            <a:ext cx="2272689" cy="1673226"/>
          </a:xfrm>
          <a:prstGeom prst="cube">
            <a:avLst>
              <a:gd name="adj" fmla="val 50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ube 7"/>
          <p:cNvSpPr/>
          <p:nvPr/>
        </p:nvSpPr>
        <p:spPr>
          <a:xfrm>
            <a:off x="2025650" y="2291822"/>
            <a:ext cx="4054475" cy="1301750"/>
          </a:xfrm>
          <a:prstGeom prst="cube">
            <a:avLst>
              <a:gd name="adj" fmla="val 50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2813050" y="1269472"/>
            <a:ext cx="2695575" cy="1301750"/>
          </a:xfrm>
          <a:prstGeom prst="cube">
            <a:avLst>
              <a:gd name="adj" fmla="val 50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996931" y="5176463"/>
            <a:ext cx="2671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Ontologies and Databases </a:t>
            </a:r>
            <a:br>
              <a:rPr lang="en-US" dirty="0" smtClean="0"/>
            </a:br>
            <a:r>
              <a:rPr lang="en-US" dirty="0" err="1" smtClean="0"/>
              <a:t>CoR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2671169" y="3976714"/>
            <a:ext cx="1596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Ecotox</a:t>
            </a:r>
            <a:r>
              <a:rPr lang="en-US" dirty="0" smtClean="0"/>
              <a:t> Testing and Modeling </a:t>
            </a:r>
            <a:r>
              <a:rPr lang="en-US" dirty="0" err="1" smtClean="0"/>
              <a:t>CoR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204556" y="3976714"/>
            <a:ext cx="1594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Human Health Modeling</a:t>
            </a:r>
          </a:p>
          <a:p>
            <a:pPr algn="ctr"/>
            <a:r>
              <a:rPr lang="en-US" dirty="0" err="1" smtClean="0"/>
              <a:t>CoR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1359888" y="3984433"/>
            <a:ext cx="1272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Exposure Modeling </a:t>
            </a:r>
            <a:r>
              <a:rPr lang="en-US" dirty="0" err="1" smtClean="0"/>
              <a:t>CoR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2629954" y="2995145"/>
            <a:ext cx="227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Risk Assessment </a:t>
            </a:r>
            <a:br>
              <a:rPr lang="en-US" dirty="0" smtClean="0"/>
            </a:br>
            <a:r>
              <a:rPr lang="en-US" dirty="0" err="1" smtClean="0"/>
              <a:t>CoR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870948" y="1943245"/>
            <a:ext cx="192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Risk Management </a:t>
            </a:r>
            <a:r>
              <a:rPr lang="en-US" dirty="0" err="1" smtClean="0"/>
              <a:t>CoR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285457" y="1727367"/>
            <a:ext cx="1691740" cy="3390474"/>
            <a:chOff x="5285457" y="1727367"/>
            <a:chExt cx="1691740" cy="3390474"/>
          </a:xfrm>
        </p:grpSpPr>
        <p:cxnSp>
          <p:nvCxnSpPr>
            <p:cNvPr id="105" name="Straight Connector 104"/>
            <p:cNvCxnSpPr/>
            <p:nvPr/>
          </p:nvCxnSpPr>
          <p:spPr>
            <a:xfrm>
              <a:off x="5285457" y="1727367"/>
              <a:ext cx="1691740" cy="0"/>
            </a:xfrm>
            <a:prstGeom prst="line">
              <a:avLst/>
            </a:prstGeom>
            <a:ln>
              <a:solidFill>
                <a:srgbClr val="4F62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5798950" y="2800517"/>
              <a:ext cx="1171897" cy="0"/>
            </a:xfrm>
            <a:prstGeom prst="line">
              <a:avLst/>
            </a:prstGeom>
            <a:ln>
              <a:solidFill>
                <a:srgbClr val="4F62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6301835" y="3750914"/>
              <a:ext cx="662662" cy="0"/>
            </a:xfrm>
            <a:prstGeom prst="line">
              <a:avLst/>
            </a:prstGeom>
            <a:ln>
              <a:solidFill>
                <a:srgbClr val="4F62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6568463" y="5117841"/>
              <a:ext cx="389684" cy="0"/>
            </a:xfrm>
            <a:prstGeom prst="line">
              <a:avLst/>
            </a:prstGeom>
            <a:ln>
              <a:solidFill>
                <a:srgbClr val="4F62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Box 120"/>
          <p:cNvSpPr txBox="1"/>
          <p:nvPr/>
        </p:nvSpPr>
        <p:spPr>
          <a:xfrm>
            <a:off x="48760" y="0"/>
            <a:ext cx="4707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Idealized Information-to-Action Continuum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64497" y="1230837"/>
            <a:ext cx="2083832" cy="4862459"/>
            <a:chOff x="6964497" y="1230837"/>
            <a:chExt cx="2083832" cy="4862459"/>
          </a:xfrm>
        </p:grpSpPr>
        <p:sp>
          <p:nvSpPr>
            <p:cNvPr id="94" name="Rounded Rectangle 93"/>
            <p:cNvSpPr/>
            <p:nvPr/>
          </p:nvSpPr>
          <p:spPr>
            <a:xfrm>
              <a:off x="6977197" y="1256595"/>
              <a:ext cx="2055678" cy="76902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024822" y="1230837"/>
              <a:ext cx="20080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Use risk </a:t>
              </a:r>
              <a:r>
                <a:rPr lang="en-US" sz="1200" dirty="0"/>
                <a:t>a</a:t>
              </a:r>
              <a:r>
                <a:rPr lang="en-US" sz="1200" dirty="0" smtClean="0"/>
                <a:t>ssessment input to weigh trade-offs in context of alternatives and take action to minimize risks. </a:t>
              </a:r>
              <a:endParaRPr lang="en-US" sz="1200" dirty="0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6964497" y="3332431"/>
              <a:ext cx="2055678" cy="1285517"/>
            </a:xfrm>
            <a:prstGeom prst="roundRect">
              <a:avLst>
                <a:gd name="adj" fmla="val 1172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012122" y="3354298"/>
              <a:ext cx="20080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Draw on emerging and increasingly organized data sources to model potential exposure, transformation, biouptake, and ecological and human health impacts.</a:t>
              </a:r>
              <a:endParaRPr lang="en-US" sz="1200" dirty="0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6992651" y="4892847"/>
              <a:ext cx="2055678" cy="1174571"/>
            </a:xfrm>
            <a:prstGeom prst="roundRect">
              <a:avLst>
                <a:gd name="adj" fmla="val 12612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040276" y="4892967"/>
              <a:ext cx="20080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Subsume and organize all emerging nanomaterial data and metadata to provide hazard and exposure modelers with rich,  integrated data sets.</a:t>
              </a:r>
              <a:endParaRPr lang="en-US" sz="1200" dirty="0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6970847" y="2307634"/>
              <a:ext cx="2055678" cy="76902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018472" y="2266001"/>
              <a:ext cx="20080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Synthesize hazard and exposure research, filter and interpret to arrive at risk forecasts of ENMs.</a:t>
              </a:r>
              <a:endParaRPr lang="en-US" sz="1200" dirty="0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flipV="1">
              <a:off x="7922060" y="2035956"/>
              <a:ext cx="1" cy="2857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flipV="1">
              <a:off x="7919192" y="3068208"/>
              <a:ext cx="1" cy="2857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7916324" y="4609394"/>
              <a:ext cx="1" cy="2857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7132422" y="6577669"/>
            <a:ext cx="210047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 smtClean="0">
                <a:solidFill>
                  <a:schemeClr val="tx2">
                    <a:lumMod val="75000"/>
                  </a:schemeClr>
                </a:solidFill>
              </a:rPr>
              <a:t>Christine Hendren &amp; Mark Hoover</a:t>
            </a:r>
            <a:endParaRPr lang="en-US" sz="1050" i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72" name="Group 96"/>
          <p:cNvGrpSpPr/>
          <p:nvPr/>
        </p:nvGrpSpPr>
        <p:grpSpPr>
          <a:xfrm>
            <a:off x="175417" y="1158484"/>
            <a:ext cx="985024" cy="4890520"/>
            <a:chOff x="727092" y="1010029"/>
            <a:chExt cx="985024" cy="4890520"/>
          </a:xfrm>
        </p:grpSpPr>
        <p:grpSp>
          <p:nvGrpSpPr>
            <p:cNvPr id="173" name="Group 12"/>
            <p:cNvGrpSpPr/>
            <p:nvPr/>
          </p:nvGrpSpPr>
          <p:grpSpPr>
            <a:xfrm>
              <a:off x="975264" y="4779845"/>
              <a:ext cx="572988" cy="540534"/>
              <a:chOff x="1050925" y="5138739"/>
              <a:chExt cx="1169292" cy="1150936"/>
            </a:xfrm>
          </p:grpSpPr>
          <p:pic>
            <p:nvPicPr>
              <p:cNvPr id="226" name="Picture 22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50925" y="5362725"/>
                <a:ext cx="546100" cy="728587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7" name="Picture 22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32484" y="5572125"/>
                <a:ext cx="532281" cy="717550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8" name="Picture 227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09313" y="5138739"/>
                <a:ext cx="510904" cy="674686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74" name="Group 13"/>
            <p:cNvGrpSpPr/>
            <p:nvPr/>
          </p:nvGrpSpPr>
          <p:grpSpPr>
            <a:xfrm>
              <a:off x="951797" y="1438854"/>
              <a:ext cx="572988" cy="540534"/>
              <a:chOff x="1050925" y="5138739"/>
              <a:chExt cx="1169292" cy="1150936"/>
            </a:xfrm>
          </p:grpSpPr>
          <p:pic>
            <p:nvPicPr>
              <p:cNvPr id="223" name="Picture 2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50925" y="5362725"/>
                <a:ext cx="546100" cy="728587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4" name="Picture 223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32484" y="5572125"/>
                <a:ext cx="532281" cy="717550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5" name="Picture 224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09313" y="5138739"/>
                <a:ext cx="510904" cy="674686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75" name="Group 17"/>
            <p:cNvGrpSpPr/>
            <p:nvPr/>
          </p:nvGrpSpPr>
          <p:grpSpPr>
            <a:xfrm>
              <a:off x="1139128" y="2386795"/>
              <a:ext cx="572988" cy="540534"/>
              <a:chOff x="1050925" y="5138739"/>
              <a:chExt cx="1169292" cy="1150936"/>
            </a:xfrm>
          </p:grpSpPr>
          <p:pic>
            <p:nvPicPr>
              <p:cNvPr id="220" name="Picture 2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50925" y="5362725"/>
                <a:ext cx="546100" cy="728587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1" name="Picture 22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32484" y="5572125"/>
                <a:ext cx="532281" cy="717550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2" name="Picture 22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09313" y="5138739"/>
                <a:ext cx="510904" cy="674686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76" name="Group 21"/>
            <p:cNvGrpSpPr/>
            <p:nvPr/>
          </p:nvGrpSpPr>
          <p:grpSpPr>
            <a:xfrm>
              <a:off x="1049722" y="1010029"/>
              <a:ext cx="572988" cy="540534"/>
              <a:chOff x="1050925" y="5138739"/>
              <a:chExt cx="1169292" cy="1150936"/>
            </a:xfrm>
          </p:grpSpPr>
          <p:pic>
            <p:nvPicPr>
              <p:cNvPr id="217" name="Picture 2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50925" y="5362725"/>
                <a:ext cx="546100" cy="728587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8" name="Picture 2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32484" y="5572125"/>
                <a:ext cx="532281" cy="717550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9" name="Picture 21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09313" y="5138739"/>
                <a:ext cx="510904" cy="674686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77" name="Group 25"/>
            <p:cNvGrpSpPr/>
            <p:nvPr/>
          </p:nvGrpSpPr>
          <p:grpSpPr>
            <a:xfrm>
              <a:off x="1038647" y="3496195"/>
              <a:ext cx="572988" cy="540534"/>
              <a:chOff x="1050925" y="5138739"/>
              <a:chExt cx="1169292" cy="1150936"/>
            </a:xfrm>
          </p:grpSpPr>
          <p:pic>
            <p:nvPicPr>
              <p:cNvPr id="214" name="Picture 21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50925" y="5362725"/>
                <a:ext cx="546100" cy="728587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5" name="Picture 214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32484" y="5572125"/>
                <a:ext cx="532281" cy="717550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6" name="Picture 215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09313" y="5138739"/>
                <a:ext cx="510904" cy="674686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78" name="Group 29"/>
            <p:cNvGrpSpPr/>
            <p:nvPr/>
          </p:nvGrpSpPr>
          <p:grpSpPr>
            <a:xfrm>
              <a:off x="769400" y="4413852"/>
              <a:ext cx="572988" cy="540534"/>
              <a:chOff x="1050925" y="5138739"/>
              <a:chExt cx="1169292" cy="1150936"/>
            </a:xfrm>
          </p:grpSpPr>
          <p:pic>
            <p:nvPicPr>
              <p:cNvPr id="211" name="Picture 210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50925" y="5362725"/>
                <a:ext cx="546100" cy="728587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2" name="Picture 21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32484" y="5572125"/>
                <a:ext cx="532281" cy="717550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3" name="Picture 2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09313" y="5138739"/>
                <a:ext cx="510904" cy="674686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79" name="Group 33"/>
            <p:cNvGrpSpPr/>
            <p:nvPr/>
          </p:nvGrpSpPr>
          <p:grpSpPr>
            <a:xfrm>
              <a:off x="923982" y="2850166"/>
              <a:ext cx="572988" cy="540534"/>
              <a:chOff x="1050925" y="5138739"/>
              <a:chExt cx="1169292" cy="1150936"/>
            </a:xfrm>
          </p:grpSpPr>
          <p:pic>
            <p:nvPicPr>
              <p:cNvPr id="208" name="Picture 20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50925" y="5362725"/>
                <a:ext cx="546100" cy="728587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9" name="Picture 20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32484" y="5572125"/>
                <a:ext cx="532281" cy="717550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0" name="Picture 209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09313" y="5138739"/>
                <a:ext cx="510904" cy="674686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80" name="Group 37"/>
            <p:cNvGrpSpPr/>
            <p:nvPr/>
          </p:nvGrpSpPr>
          <p:grpSpPr>
            <a:xfrm>
              <a:off x="840258" y="5360015"/>
              <a:ext cx="572988" cy="540534"/>
              <a:chOff x="1050925" y="5138739"/>
              <a:chExt cx="1169292" cy="1150936"/>
            </a:xfrm>
          </p:grpSpPr>
          <p:pic>
            <p:nvPicPr>
              <p:cNvPr id="205" name="Picture 20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50925" y="5362725"/>
                <a:ext cx="546100" cy="728587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6" name="Picture 20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32484" y="5572125"/>
                <a:ext cx="532281" cy="717550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7" name="Picture 20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09313" y="5138739"/>
                <a:ext cx="510904" cy="674686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81" name="Group 41"/>
            <p:cNvGrpSpPr/>
            <p:nvPr/>
          </p:nvGrpSpPr>
          <p:grpSpPr>
            <a:xfrm>
              <a:off x="1049161" y="2376144"/>
              <a:ext cx="572988" cy="540534"/>
              <a:chOff x="1050925" y="5138739"/>
              <a:chExt cx="1169292" cy="1150936"/>
            </a:xfrm>
          </p:grpSpPr>
          <p:pic>
            <p:nvPicPr>
              <p:cNvPr id="202" name="Picture 201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50925" y="5362725"/>
                <a:ext cx="546100" cy="728587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3" name="Picture 20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32484" y="5572125"/>
                <a:ext cx="532281" cy="717550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4" name="Picture 20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09313" y="5138739"/>
                <a:ext cx="510904" cy="674686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82" name="Group 45"/>
            <p:cNvGrpSpPr/>
            <p:nvPr/>
          </p:nvGrpSpPr>
          <p:grpSpPr>
            <a:xfrm>
              <a:off x="977813" y="3102596"/>
              <a:ext cx="572988" cy="540534"/>
              <a:chOff x="1050925" y="5138739"/>
              <a:chExt cx="1169292" cy="1150936"/>
            </a:xfrm>
          </p:grpSpPr>
          <p:pic>
            <p:nvPicPr>
              <p:cNvPr id="199" name="Picture 19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50925" y="5362725"/>
                <a:ext cx="546100" cy="728587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0" name="Picture 19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32484" y="5572125"/>
                <a:ext cx="532281" cy="717550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1" name="Picture 20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09313" y="5138739"/>
                <a:ext cx="510904" cy="674686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83" name="Group 49"/>
            <p:cNvGrpSpPr/>
            <p:nvPr/>
          </p:nvGrpSpPr>
          <p:grpSpPr>
            <a:xfrm>
              <a:off x="727092" y="3842031"/>
              <a:ext cx="572988" cy="540534"/>
              <a:chOff x="1050925" y="5138739"/>
              <a:chExt cx="1169292" cy="1150936"/>
            </a:xfrm>
          </p:grpSpPr>
          <p:pic>
            <p:nvPicPr>
              <p:cNvPr id="196" name="Picture 19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50925" y="5362725"/>
                <a:ext cx="546100" cy="728587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97" name="Picture 19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32484" y="5572125"/>
                <a:ext cx="532281" cy="717550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98" name="Picture 197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09313" y="5138739"/>
                <a:ext cx="510904" cy="674686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84" name="Group 53"/>
            <p:cNvGrpSpPr/>
            <p:nvPr/>
          </p:nvGrpSpPr>
          <p:grpSpPr>
            <a:xfrm>
              <a:off x="1092030" y="4282465"/>
              <a:ext cx="572988" cy="540534"/>
              <a:chOff x="1050925" y="5138739"/>
              <a:chExt cx="1169292" cy="1150936"/>
            </a:xfrm>
          </p:grpSpPr>
          <p:pic>
            <p:nvPicPr>
              <p:cNvPr id="193" name="Picture 19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50925" y="5362725"/>
                <a:ext cx="546100" cy="728587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94" name="Picture 193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32484" y="5572125"/>
                <a:ext cx="532281" cy="717550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95" name="Picture 194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09313" y="5138739"/>
                <a:ext cx="510904" cy="674686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85" name="Group 57"/>
            <p:cNvGrpSpPr/>
            <p:nvPr/>
          </p:nvGrpSpPr>
          <p:grpSpPr>
            <a:xfrm>
              <a:off x="948116" y="1861518"/>
              <a:ext cx="572988" cy="540534"/>
              <a:chOff x="1050925" y="5138739"/>
              <a:chExt cx="1169292" cy="1150936"/>
            </a:xfrm>
          </p:grpSpPr>
          <p:pic>
            <p:nvPicPr>
              <p:cNvPr id="190" name="Picture 18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50925" y="5362725"/>
                <a:ext cx="546100" cy="728587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91" name="Picture 19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32484" y="5572125"/>
                <a:ext cx="532281" cy="717550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92" name="Picture 19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09313" y="5138739"/>
                <a:ext cx="510904" cy="674686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86" name="Group 61"/>
            <p:cNvGrpSpPr/>
            <p:nvPr/>
          </p:nvGrpSpPr>
          <p:grpSpPr>
            <a:xfrm>
              <a:off x="762667" y="2095466"/>
              <a:ext cx="572988" cy="540534"/>
              <a:chOff x="1050925" y="5138739"/>
              <a:chExt cx="1169292" cy="1150936"/>
            </a:xfrm>
          </p:grpSpPr>
          <p:pic>
            <p:nvPicPr>
              <p:cNvPr id="187" name="Picture 18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50925" y="5362725"/>
                <a:ext cx="546100" cy="728587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8" name="Picture 18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32484" y="5572125"/>
                <a:ext cx="532281" cy="717550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9" name="Picture 18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09313" y="5138739"/>
                <a:ext cx="510904" cy="674686"/>
              </a:xfrm>
              <a:prstGeom prst="rect">
                <a:avLst/>
              </a:prstGeom>
              <a:effectLst>
                <a:outerShdw blurRad="111125" dist="25400" dir="5400000" sx="107000" sy="107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cxnSp>
        <p:nvCxnSpPr>
          <p:cNvPr id="229" name="Curved Connector 228"/>
          <p:cNvCxnSpPr>
            <a:stCxn id="215" idx="3"/>
          </p:cNvCxnSpPr>
          <p:nvPr/>
        </p:nvCxnSpPr>
        <p:spPr>
          <a:xfrm>
            <a:off x="934781" y="4016687"/>
            <a:ext cx="403346" cy="291495"/>
          </a:xfrm>
          <a:prstGeom prst="curvedConnector3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8" name="Curved Connector 347"/>
          <p:cNvCxnSpPr/>
          <p:nvPr/>
        </p:nvCxnSpPr>
        <p:spPr>
          <a:xfrm>
            <a:off x="1151734" y="2060754"/>
            <a:ext cx="1478220" cy="1080"/>
          </a:xfrm>
          <a:prstGeom prst="curvedConnector3">
            <a:avLst>
              <a:gd name="adj1" fmla="val 50000"/>
            </a:avLst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9" name="Curved Connector 348"/>
          <p:cNvCxnSpPr/>
          <p:nvPr/>
        </p:nvCxnSpPr>
        <p:spPr>
          <a:xfrm>
            <a:off x="1160441" y="3103815"/>
            <a:ext cx="730403" cy="53238"/>
          </a:xfrm>
          <a:prstGeom prst="curvedConnector3">
            <a:avLst>
              <a:gd name="adj1" fmla="val 50000"/>
            </a:avLst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876" y="8349"/>
            <a:ext cx="1979124" cy="54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5" name="Curved Connector 94"/>
          <p:cNvCxnSpPr/>
          <p:nvPr/>
        </p:nvCxnSpPr>
        <p:spPr>
          <a:xfrm flipV="1">
            <a:off x="743530" y="5822794"/>
            <a:ext cx="573072" cy="212790"/>
          </a:xfrm>
          <a:prstGeom prst="curvedConnector3">
            <a:avLst>
              <a:gd name="adj1" fmla="val 50000"/>
            </a:avLst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9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ounded Rectangle 121"/>
          <p:cNvSpPr/>
          <p:nvPr/>
        </p:nvSpPr>
        <p:spPr>
          <a:xfrm>
            <a:off x="48760" y="56633"/>
            <a:ext cx="8776063" cy="34347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be 3"/>
          <p:cNvSpPr/>
          <p:nvPr/>
        </p:nvSpPr>
        <p:spPr>
          <a:xfrm>
            <a:off x="952499" y="3651250"/>
            <a:ext cx="5900523" cy="1428750"/>
          </a:xfrm>
          <a:prstGeom prst="cube">
            <a:avLst>
              <a:gd name="adj" fmla="val 50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1200149" y="2438399"/>
            <a:ext cx="2128853" cy="1673226"/>
          </a:xfrm>
          <a:prstGeom prst="cube">
            <a:avLst>
              <a:gd name="adj" fmla="val 50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2870199" y="2438399"/>
            <a:ext cx="2306055" cy="1673226"/>
          </a:xfrm>
          <a:prstGeom prst="cube">
            <a:avLst>
              <a:gd name="adj" fmla="val 50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4422774" y="2438399"/>
            <a:ext cx="2272689" cy="1673226"/>
          </a:xfrm>
          <a:prstGeom prst="cube">
            <a:avLst>
              <a:gd name="adj" fmla="val 50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2025650" y="1406525"/>
            <a:ext cx="4054475" cy="1301750"/>
          </a:xfrm>
          <a:prstGeom prst="cube">
            <a:avLst>
              <a:gd name="adj" fmla="val 50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2813050" y="527050"/>
            <a:ext cx="2695575" cy="1301750"/>
          </a:xfrm>
          <a:prstGeom prst="cube">
            <a:avLst>
              <a:gd name="adj" fmla="val 50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996931" y="4442667"/>
            <a:ext cx="2671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Ontologies and Databases </a:t>
            </a:r>
            <a:br>
              <a:rPr lang="en-US" dirty="0" smtClean="0"/>
            </a:br>
            <a:r>
              <a:rPr lang="en-US" dirty="0" err="1" smtClean="0"/>
              <a:t>CoR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2798169" y="3234292"/>
            <a:ext cx="1596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Ecotox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Testing and Modeling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31556" y="3234292"/>
            <a:ext cx="1594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Human Health Modeling</a:t>
            </a:r>
          </a:p>
          <a:p>
            <a:pPr algn="ctr"/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232888" y="3242011"/>
            <a:ext cx="1272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Exposure Modeling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05344" y="2040840"/>
            <a:ext cx="227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Risk Assessment </a:t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870948" y="1121448"/>
            <a:ext cx="192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Risk Management </a:t>
            </a:r>
            <a:r>
              <a:rPr lang="en-US" dirty="0" err="1" smtClean="0"/>
              <a:t>CoR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248818" y="4922363"/>
            <a:ext cx="461665" cy="16311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Information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48818" y="56633"/>
            <a:ext cx="461665" cy="11540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Action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H="1" flipV="1">
            <a:off x="471713" y="1390650"/>
            <a:ext cx="15875" cy="3864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819658" y="5080000"/>
            <a:ext cx="6749662" cy="1679030"/>
            <a:chOff x="819658" y="5080000"/>
            <a:chExt cx="6749662" cy="1679030"/>
          </a:xfrm>
        </p:grpSpPr>
        <p:cxnSp>
          <p:nvCxnSpPr>
            <p:cNvPr id="88" name="Curved Connector 87"/>
            <p:cNvCxnSpPr>
              <a:stCxn id="53" idx="1"/>
              <a:endCxn id="4" idx="3"/>
            </p:cNvCxnSpPr>
            <p:nvPr/>
          </p:nvCxnSpPr>
          <p:spPr>
            <a:xfrm rot="10800000">
              <a:off x="3540101" y="5080000"/>
              <a:ext cx="1745356" cy="1114104"/>
            </a:xfrm>
            <a:prstGeom prst="curvedConnector2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urved Connector 77"/>
            <p:cNvCxnSpPr>
              <a:stCxn id="12" idx="3"/>
              <a:endCxn id="4" idx="3"/>
            </p:cNvCxnSpPr>
            <p:nvPr/>
          </p:nvCxnSpPr>
          <p:spPr>
            <a:xfrm flipV="1">
              <a:off x="1478046" y="5080000"/>
              <a:ext cx="2062055" cy="591858"/>
            </a:xfrm>
            <a:prstGeom prst="curvedConnector2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urved Connector 78"/>
            <p:cNvCxnSpPr>
              <a:stCxn id="37" idx="3"/>
              <a:endCxn id="4" idx="3"/>
            </p:cNvCxnSpPr>
            <p:nvPr/>
          </p:nvCxnSpPr>
          <p:spPr>
            <a:xfrm flipV="1">
              <a:off x="2012005" y="5080000"/>
              <a:ext cx="1528096" cy="878998"/>
            </a:xfrm>
            <a:prstGeom prst="curvedConnector2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urved Connector 81"/>
            <p:cNvCxnSpPr>
              <a:stCxn id="59" idx="1"/>
              <a:endCxn id="4" idx="3"/>
            </p:cNvCxnSpPr>
            <p:nvPr/>
          </p:nvCxnSpPr>
          <p:spPr>
            <a:xfrm rot="10800000">
              <a:off x="3540102" y="5080001"/>
              <a:ext cx="3370831" cy="688071"/>
            </a:xfrm>
            <a:prstGeom prst="curvedConnector2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urved Connector 84"/>
            <p:cNvCxnSpPr>
              <a:stCxn id="33" idx="1"/>
              <a:endCxn id="4" idx="3"/>
            </p:cNvCxnSpPr>
            <p:nvPr/>
          </p:nvCxnSpPr>
          <p:spPr>
            <a:xfrm rot="10800000">
              <a:off x="3540101" y="5080000"/>
              <a:ext cx="3216940" cy="968244"/>
            </a:xfrm>
            <a:prstGeom prst="curvedConnector2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urved Connector 91"/>
            <p:cNvCxnSpPr>
              <a:stCxn id="65" idx="0"/>
              <a:endCxn id="4" idx="3"/>
            </p:cNvCxnSpPr>
            <p:nvPr/>
          </p:nvCxnSpPr>
          <p:spPr>
            <a:xfrm rot="5400000" flipH="1" flipV="1">
              <a:off x="3104006" y="5335192"/>
              <a:ext cx="691286" cy="180903"/>
            </a:xfrm>
            <a:prstGeom prst="curvedConnector3">
              <a:avLst>
                <a:gd name="adj1" fmla="val 50000"/>
              </a:avLst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658" y="5601186"/>
              <a:ext cx="307490" cy="454237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4501" y="5731736"/>
              <a:ext cx="299709" cy="447356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0374" y="5461542"/>
              <a:ext cx="287672" cy="420632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3192" y="5945822"/>
              <a:ext cx="307490" cy="454237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8035" y="6076372"/>
              <a:ext cx="299709" cy="447356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3908" y="5806178"/>
              <a:ext cx="287672" cy="420632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3308" y="5747459"/>
              <a:ext cx="307490" cy="454237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8151" y="5878009"/>
              <a:ext cx="299709" cy="447356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024" y="5607815"/>
              <a:ext cx="287672" cy="420632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0733" y="6015822"/>
              <a:ext cx="307490" cy="454237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55576" y="6146372"/>
              <a:ext cx="299709" cy="447356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1449" y="5876178"/>
              <a:ext cx="287672" cy="420632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2731" y="5664340"/>
              <a:ext cx="307490" cy="454237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7574" y="5794890"/>
              <a:ext cx="299709" cy="447356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43447" y="5524696"/>
              <a:ext cx="287672" cy="420632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6325" y="5977572"/>
              <a:ext cx="307490" cy="454237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1168" y="6108122"/>
              <a:ext cx="299709" cy="447356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57041" y="5837928"/>
              <a:ext cx="287672" cy="420632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3617" y="5888326"/>
              <a:ext cx="307490" cy="454237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8460" y="6018876"/>
              <a:ext cx="299709" cy="447356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4333" y="5748682"/>
              <a:ext cx="287672" cy="420632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8726" y="6181124"/>
              <a:ext cx="307490" cy="454237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3569" y="6311674"/>
              <a:ext cx="299709" cy="447356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9442" y="6041480"/>
              <a:ext cx="287672" cy="420632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9932" y="5733320"/>
              <a:ext cx="307490" cy="454237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4775" y="5863870"/>
              <a:ext cx="299709" cy="447356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20648" y="5593676"/>
              <a:ext cx="287672" cy="420632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4663" y="5534957"/>
              <a:ext cx="307490" cy="454237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9506" y="5665507"/>
              <a:ext cx="299709" cy="447356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25379" y="5395313"/>
              <a:ext cx="287672" cy="420632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4741" y="6123432"/>
              <a:ext cx="307490" cy="454237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29584" y="6253982"/>
              <a:ext cx="299709" cy="447356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5457" y="5983788"/>
              <a:ext cx="287672" cy="420632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7283" y="5795177"/>
              <a:ext cx="307490" cy="454237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2126" y="5925727"/>
              <a:ext cx="299709" cy="447356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7999" y="5655533"/>
              <a:ext cx="287672" cy="420632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0932" y="5540952"/>
              <a:ext cx="307490" cy="454237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25775" y="5671502"/>
              <a:ext cx="299709" cy="447356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81648" y="5401308"/>
              <a:ext cx="287672" cy="420632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4646" y="5910930"/>
              <a:ext cx="307490" cy="454237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9489" y="6041480"/>
              <a:ext cx="299709" cy="447356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5362" y="5771286"/>
              <a:ext cx="287672" cy="420632"/>
            </a:xfrm>
            <a:prstGeom prst="rect">
              <a:avLst/>
            </a:prstGeom>
            <a:effectLst>
              <a:outerShdw blurRad="111125" dist="25400" dir="5400000" sx="107000" sy="107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5" name="Rounded Rectangle 94"/>
          <p:cNvSpPr/>
          <p:nvPr/>
        </p:nvSpPr>
        <p:spPr>
          <a:xfrm>
            <a:off x="6977197" y="514173"/>
            <a:ext cx="2055678" cy="7690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24822" y="488415"/>
            <a:ext cx="2008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Use risk </a:t>
            </a:r>
            <a:r>
              <a:rPr lang="en-US" sz="1200" dirty="0"/>
              <a:t>a</a:t>
            </a:r>
            <a:r>
              <a:rPr lang="en-US" sz="1200" dirty="0" smtClean="0"/>
              <a:t>ssessment input to weigh trade-offs in context of alternatives and take action to minimize risks. </a:t>
            </a:r>
            <a:endParaRPr lang="en-US" sz="1200" dirty="0"/>
          </a:p>
        </p:txBody>
      </p:sp>
      <p:sp>
        <p:nvSpPr>
          <p:cNvPr id="100" name="Rounded Rectangle 99"/>
          <p:cNvSpPr/>
          <p:nvPr/>
        </p:nvSpPr>
        <p:spPr>
          <a:xfrm>
            <a:off x="6964497" y="2590009"/>
            <a:ext cx="2055678" cy="1285517"/>
          </a:xfrm>
          <a:prstGeom prst="roundRect">
            <a:avLst>
              <a:gd name="adj" fmla="val 1172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7012122" y="2611876"/>
            <a:ext cx="2008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Draw on emerging and increasingly organized data sources to model potential exposure, transformation, biouptake, and ecological and human health impacts.</a:t>
            </a:r>
            <a:endParaRPr lang="en-US" sz="1200" dirty="0"/>
          </a:p>
        </p:txBody>
      </p:sp>
      <p:sp>
        <p:nvSpPr>
          <p:cNvPr id="102" name="Rounded Rectangle 101"/>
          <p:cNvSpPr/>
          <p:nvPr/>
        </p:nvSpPr>
        <p:spPr>
          <a:xfrm>
            <a:off x="6992651" y="4150425"/>
            <a:ext cx="2055678" cy="1174571"/>
          </a:xfrm>
          <a:prstGeom prst="roundRect">
            <a:avLst>
              <a:gd name="adj" fmla="val 12612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7040276" y="4150545"/>
            <a:ext cx="2008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Subsume and organize all emerging nanomaterial data and metadata to provide hazard and exposure modelers with rich,  integrated data sets.</a:t>
            </a:r>
            <a:endParaRPr lang="en-US" sz="1200" dirty="0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5294083" y="993571"/>
            <a:ext cx="1691740" cy="0"/>
          </a:xfrm>
          <a:prstGeom prst="line">
            <a:avLst/>
          </a:prstGeom>
          <a:ln>
            <a:solidFill>
              <a:srgbClr val="4F62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925950" y="1994595"/>
            <a:ext cx="1171897" cy="0"/>
          </a:xfrm>
          <a:prstGeom prst="line">
            <a:avLst/>
          </a:prstGeom>
          <a:ln>
            <a:solidFill>
              <a:srgbClr val="4F62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301835" y="2944992"/>
            <a:ext cx="662662" cy="0"/>
          </a:xfrm>
          <a:prstGeom prst="line">
            <a:avLst/>
          </a:prstGeom>
          <a:ln>
            <a:solidFill>
              <a:srgbClr val="4F62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574699" y="4375419"/>
            <a:ext cx="389684" cy="0"/>
          </a:xfrm>
          <a:prstGeom prst="line">
            <a:avLst/>
          </a:prstGeom>
          <a:ln>
            <a:solidFill>
              <a:srgbClr val="4F62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8677" y="13799"/>
            <a:ext cx="8017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Idealized Information-to-Action Continuum:  </a:t>
            </a:r>
            <a:r>
              <a:rPr lang="en-US" sz="2000" b="1" dirty="0">
                <a:solidFill>
                  <a:srgbClr val="E46C0A"/>
                </a:solidFill>
              </a:rPr>
              <a:t>E</a:t>
            </a:r>
            <a:r>
              <a:rPr lang="en-US" sz="2000" b="1" dirty="0" smtClean="0">
                <a:solidFill>
                  <a:srgbClr val="E46C0A"/>
                </a:solidFill>
              </a:rPr>
              <a:t>xposure </a:t>
            </a:r>
            <a:r>
              <a:rPr lang="en-US" sz="2000" b="1" dirty="0">
                <a:solidFill>
                  <a:srgbClr val="E46C0A"/>
                </a:solidFill>
              </a:rPr>
              <a:t>x H</a:t>
            </a:r>
            <a:r>
              <a:rPr lang="en-US" sz="2000" b="1" dirty="0" smtClean="0">
                <a:solidFill>
                  <a:srgbClr val="E46C0A"/>
                </a:solidFill>
              </a:rPr>
              <a:t>azard </a:t>
            </a:r>
            <a:r>
              <a:rPr lang="en-US" sz="2000" b="1" dirty="0">
                <a:solidFill>
                  <a:srgbClr val="E46C0A"/>
                </a:solidFill>
              </a:rPr>
              <a:t>= </a:t>
            </a:r>
            <a:r>
              <a:rPr lang="en-US" sz="2000" b="1" dirty="0" smtClean="0">
                <a:solidFill>
                  <a:srgbClr val="E46C0A"/>
                </a:solidFill>
              </a:rPr>
              <a:t>Risk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294256" y="6483103"/>
            <a:ext cx="192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 Literature</a:t>
            </a:r>
            <a:endParaRPr lang="en-US" dirty="0"/>
          </a:p>
        </p:txBody>
      </p:sp>
      <p:sp>
        <p:nvSpPr>
          <p:cNvPr id="2" name="Frame 1"/>
          <p:cNvSpPr/>
          <p:nvPr/>
        </p:nvSpPr>
        <p:spPr>
          <a:xfrm>
            <a:off x="1200149" y="3198403"/>
            <a:ext cx="1350101" cy="959219"/>
          </a:xfrm>
          <a:prstGeom prst="frame">
            <a:avLst>
              <a:gd name="adj1" fmla="val 6935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Frame 96"/>
          <p:cNvSpPr/>
          <p:nvPr/>
        </p:nvSpPr>
        <p:spPr>
          <a:xfrm>
            <a:off x="2844646" y="3181151"/>
            <a:ext cx="3081304" cy="976471"/>
          </a:xfrm>
          <a:prstGeom prst="frame">
            <a:avLst>
              <a:gd name="adj1" fmla="val 6935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" name="Frame 103"/>
          <p:cNvSpPr/>
          <p:nvPr/>
        </p:nvSpPr>
        <p:spPr>
          <a:xfrm>
            <a:off x="1996931" y="1965841"/>
            <a:ext cx="3490643" cy="764460"/>
          </a:xfrm>
          <a:prstGeom prst="frame">
            <a:avLst>
              <a:gd name="adj1" fmla="val 6935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3319597" y="261991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514290" y="343808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09588" y="3432484"/>
            <a:ext cx="1090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</a:t>
            </a:r>
            <a:endParaRPr lang="en-US" sz="2400" b="1" i="1" dirty="0">
              <a:solidFill>
                <a:srgbClr val="E46C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218925" y="3424412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Exposure</a:t>
            </a:r>
            <a:endParaRPr lang="en-US" sz="2400" b="1" i="1" dirty="0">
              <a:solidFill>
                <a:srgbClr val="E46C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242902" y="2144835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400" b="1" i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</a:t>
            </a:r>
            <a:endParaRPr lang="en-US" sz="2400" b="1" i="1" dirty="0">
              <a:solidFill>
                <a:srgbClr val="E46C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6970847" y="1565212"/>
            <a:ext cx="2055678" cy="7690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018472" y="1523579"/>
            <a:ext cx="2008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Synthesize hazard and exposure research, filter and interpret to arrive at risk forecasts of ENMs.</a:t>
            </a:r>
            <a:endParaRPr lang="en-US" sz="1200" dirty="0"/>
          </a:p>
        </p:txBody>
      </p:sp>
      <p:cxnSp>
        <p:nvCxnSpPr>
          <p:cNvPr id="111" name="Straight Arrow Connector 110"/>
          <p:cNvCxnSpPr/>
          <p:nvPr/>
        </p:nvCxnSpPr>
        <p:spPr>
          <a:xfrm flipV="1">
            <a:off x="7922060" y="1293534"/>
            <a:ext cx="1" cy="2857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15372407" y="1248174"/>
            <a:ext cx="1" cy="2857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V="1">
            <a:off x="7919192" y="2325786"/>
            <a:ext cx="1" cy="2857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7916324" y="3866972"/>
            <a:ext cx="1" cy="2857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7132422" y="6577669"/>
            <a:ext cx="210047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 smtClean="0">
                <a:solidFill>
                  <a:schemeClr val="tx2">
                    <a:lumMod val="75000"/>
                  </a:schemeClr>
                </a:solidFill>
              </a:rPr>
              <a:t>Christine Hendren &amp; Mark Hoover</a:t>
            </a:r>
            <a:endParaRPr lang="en-US" sz="105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60" y="8349"/>
            <a:ext cx="1434939" cy="39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Next steps</a:t>
            </a:r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en-GB" dirty="0" smtClean="0"/>
              <a:t>Preparation of upcoming US-EU </a:t>
            </a:r>
            <a:r>
              <a:rPr lang="en-GB" dirty="0" err="1" smtClean="0"/>
              <a:t>nano</a:t>
            </a:r>
            <a:r>
              <a:rPr lang="en-GB" dirty="0" smtClean="0"/>
              <a:t>-EHS </a:t>
            </a:r>
            <a:r>
              <a:rPr lang="en-GB" dirty="0"/>
              <a:t>workshop </a:t>
            </a:r>
            <a:r>
              <a:rPr lang="en-GB" dirty="0" smtClean="0"/>
              <a:t>(Arlington, 2-3 December 2013) (within-between </a:t>
            </a:r>
            <a:r>
              <a:rPr lang="en-GB" dirty="0" err="1" smtClean="0"/>
              <a:t>CoR</a:t>
            </a:r>
            <a:r>
              <a:rPr lang="en-GB" dirty="0" smtClean="0"/>
              <a:t> meetings)</a:t>
            </a:r>
          </a:p>
          <a:p>
            <a:r>
              <a:rPr lang="en-GB" dirty="0" smtClean="0"/>
              <a:t>Focus on selection of key prioritized issues from EU/ US strategy reports for further consideration</a:t>
            </a:r>
          </a:p>
          <a:p>
            <a:r>
              <a:rPr lang="en-GB" dirty="0" smtClean="0"/>
              <a:t>Continue cross-</a:t>
            </a:r>
            <a:r>
              <a:rPr lang="en-GB" dirty="0" err="1" smtClean="0"/>
              <a:t>CoR</a:t>
            </a:r>
            <a:r>
              <a:rPr lang="en-GB" dirty="0" smtClean="0"/>
              <a:t> dialogue</a:t>
            </a:r>
          </a:p>
          <a:p>
            <a:endParaRPr lang="en-GB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48"/>
            <a:ext cx="2339751" cy="63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2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</a:pPr>
            <a:r>
              <a:rPr lang="en-US" altLang="nl-NL" dirty="0" smtClean="0"/>
              <a:t>Objectives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AutoNum type="arabicPeriod"/>
            </a:pPr>
            <a:r>
              <a:rPr lang="en-US" altLang="nl-NL" sz="1800" dirty="0" smtClean="0">
                <a:solidFill>
                  <a:srgbClr val="FF0000"/>
                </a:solidFill>
              </a:rPr>
              <a:t>Coordinate</a:t>
            </a:r>
            <a:r>
              <a:rPr lang="en-US" altLang="nl-NL" sz="1800" dirty="0" smtClean="0"/>
              <a:t> with the Ontologies and Databases </a:t>
            </a:r>
            <a:r>
              <a:rPr lang="en-US" altLang="nl-NL" sz="1800" dirty="0" err="1" smtClean="0"/>
              <a:t>CoR</a:t>
            </a:r>
            <a:r>
              <a:rPr lang="en-US" altLang="nl-NL" sz="1800" dirty="0" smtClean="0"/>
              <a:t> on terminology and resources that enable inputs from the Ecotoxicology Testing &amp; Predictive Models </a:t>
            </a:r>
            <a:r>
              <a:rPr lang="en-US" altLang="nl-NL" sz="1800" dirty="0" err="1" smtClean="0"/>
              <a:t>CoR</a:t>
            </a:r>
            <a:r>
              <a:rPr lang="en-US" altLang="nl-NL" sz="1800" dirty="0" smtClean="0"/>
              <a:t>, the Predictive Modeling for Human Health </a:t>
            </a:r>
            <a:r>
              <a:rPr lang="en-US" altLang="nl-NL" sz="1800" dirty="0" err="1" smtClean="0"/>
              <a:t>CoR</a:t>
            </a:r>
            <a:r>
              <a:rPr lang="en-US" altLang="nl-NL" sz="1800" dirty="0" smtClean="0"/>
              <a:t>, and the Exposure through the Life Cycle </a:t>
            </a:r>
            <a:r>
              <a:rPr lang="en-US" altLang="nl-NL" sz="1800" dirty="0" err="1" smtClean="0"/>
              <a:t>CoR</a:t>
            </a:r>
            <a:r>
              <a:rPr lang="en-US" altLang="nl-NL" sz="1800" dirty="0" smtClean="0"/>
              <a:t> to be meaningfully </a:t>
            </a:r>
            <a:r>
              <a:rPr lang="en-US" altLang="nl-NL" sz="1800" dirty="0" smtClean="0">
                <a:solidFill>
                  <a:srgbClr val="FF0000"/>
                </a:solidFill>
              </a:rPr>
              <a:t>analyzed</a:t>
            </a:r>
            <a:r>
              <a:rPr lang="en-US" altLang="nl-NL" sz="1800" dirty="0" smtClean="0"/>
              <a:t> by methods from the Risk and Benefit Assessment </a:t>
            </a:r>
            <a:r>
              <a:rPr lang="en-US" altLang="nl-NL" sz="1800" dirty="0" err="1" smtClean="0"/>
              <a:t>CoR</a:t>
            </a:r>
            <a:r>
              <a:rPr lang="en-US" altLang="nl-NL" sz="1800" dirty="0" smtClean="0"/>
              <a:t> in a manner that </a:t>
            </a:r>
            <a:r>
              <a:rPr lang="en-US" altLang="nl-NL" sz="1800" dirty="0" smtClean="0">
                <a:solidFill>
                  <a:srgbClr val="FF0000"/>
                </a:solidFill>
              </a:rPr>
              <a:t>supports</a:t>
            </a:r>
            <a:r>
              <a:rPr lang="en-US" altLang="nl-NL" sz="1800" dirty="0" smtClean="0"/>
              <a:t> informed decision-making by the Risk Management &amp; Control </a:t>
            </a:r>
            <a:r>
              <a:rPr lang="en-US" altLang="nl-NL" sz="1800" dirty="0" err="1" smtClean="0"/>
              <a:t>CoR</a:t>
            </a:r>
            <a:r>
              <a:rPr lang="en-US" altLang="nl-NL" sz="1800" dirty="0" smtClean="0"/>
              <a:t>,</a:t>
            </a:r>
          </a:p>
          <a:p>
            <a:pPr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en-US" altLang="nl-NL" sz="1800" dirty="0" smtClean="0">
                <a:solidFill>
                  <a:srgbClr val="FF0000"/>
                </a:solidFill>
              </a:rPr>
              <a:t>Inventory</a:t>
            </a:r>
            <a:r>
              <a:rPr lang="en-US" altLang="nl-NL" sz="1800" dirty="0" smtClean="0"/>
              <a:t> methods and tools available for </a:t>
            </a:r>
            <a:r>
              <a:rPr lang="en-US" altLang="nl-NL" sz="1800" dirty="0" smtClean="0">
                <a:solidFill>
                  <a:srgbClr val="FF0000"/>
                </a:solidFill>
              </a:rPr>
              <a:t>assessing</a:t>
            </a:r>
            <a:r>
              <a:rPr lang="en-US" altLang="nl-NL" sz="1800" dirty="0" smtClean="0"/>
              <a:t> and </a:t>
            </a:r>
            <a:r>
              <a:rPr lang="en-US" altLang="nl-NL" sz="1800" dirty="0" smtClean="0">
                <a:solidFill>
                  <a:srgbClr val="FF0000"/>
                </a:solidFill>
              </a:rPr>
              <a:t>comparing </a:t>
            </a:r>
            <a:r>
              <a:rPr lang="en-US" altLang="nl-NL" sz="1800" dirty="0" smtClean="0"/>
              <a:t>potential </a:t>
            </a:r>
            <a:r>
              <a:rPr lang="en-US" altLang="nl-NL" sz="1800" dirty="0" smtClean="0">
                <a:solidFill>
                  <a:srgbClr val="FF0000"/>
                </a:solidFill>
              </a:rPr>
              <a:t>risks</a:t>
            </a:r>
            <a:r>
              <a:rPr lang="en-US" altLang="nl-NL" sz="1800" dirty="0" smtClean="0"/>
              <a:t> and </a:t>
            </a:r>
            <a:r>
              <a:rPr lang="en-US" altLang="nl-NL" sz="1800" dirty="0" smtClean="0">
                <a:solidFill>
                  <a:srgbClr val="FF0000"/>
                </a:solidFill>
              </a:rPr>
              <a:t>benefits</a:t>
            </a:r>
            <a:r>
              <a:rPr lang="en-US" altLang="nl-NL" sz="1800" dirty="0" smtClean="0"/>
              <a:t> (including applications such as medical diagnostics and treatment),</a:t>
            </a:r>
          </a:p>
          <a:p>
            <a:pPr eaLnBrk="1" hangingPunct="1">
              <a:buClr>
                <a:schemeClr val="tx1"/>
              </a:buClr>
              <a:buFontTx/>
              <a:buAutoNum type="arabicPeriod" startAt="3"/>
            </a:pPr>
            <a:r>
              <a:rPr lang="en-US" altLang="nl-NL" sz="1800" dirty="0" smtClean="0">
                <a:solidFill>
                  <a:srgbClr val="FF0000"/>
                </a:solidFill>
              </a:rPr>
              <a:t>Match</a:t>
            </a:r>
            <a:r>
              <a:rPr lang="en-US" altLang="nl-NL" sz="1800" dirty="0" smtClean="0"/>
              <a:t> tools with end-user </a:t>
            </a:r>
            <a:r>
              <a:rPr lang="en-US" altLang="nl-NL" sz="1800" dirty="0" smtClean="0">
                <a:solidFill>
                  <a:srgbClr val="FF0000"/>
                </a:solidFill>
              </a:rPr>
              <a:t>mission</a:t>
            </a:r>
            <a:r>
              <a:rPr lang="en-US" altLang="nl-NL" sz="1800" dirty="0" smtClean="0"/>
              <a:t> and </a:t>
            </a:r>
            <a:r>
              <a:rPr lang="en-US" altLang="nl-NL" sz="1800" dirty="0" smtClean="0">
                <a:solidFill>
                  <a:srgbClr val="FF0000"/>
                </a:solidFill>
              </a:rPr>
              <a:t>decision needs,</a:t>
            </a:r>
          </a:p>
          <a:p>
            <a:pPr marL="365125" indent="-365125" defTabSz="365125">
              <a:buNone/>
            </a:pPr>
            <a:r>
              <a:rPr lang="en-US" altLang="nl-NL" sz="2000" dirty="0"/>
              <a:t>4.	</a:t>
            </a:r>
            <a:r>
              <a:rPr lang="en-US" altLang="nl-NL" sz="2000" dirty="0">
                <a:solidFill>
                  <a:srgbClr val="FF0000"/>
                </a:solidFill>
              </a:rPr>
              <a:t>Identify gaps </a:t>
            </a:r>
            <a:r>
              <a:rPr lang="en-US" altLang="nl-NL" sz="2000" dirty="0"/>
              <a:t>among tools, data, stakeholder missions, and management need,</a:t>
            </a:r>
          </a:p>
          <a:p>
            <a:pPr marL="365125" indent="-365125" defTabSz="365125">
              <a:buNone/>
            </a:pPr>
            <a:r>
              <a:rPr lang="en-US" altLang="nl-NL" sz="2000" dirty="0"/>
              <a:t>5.	</a:t>
            </a:r>
            <a:r>
              <a:rPr lang="en-US" altLang="nl-NL" sz="2000" dirty="0">
                <a:solidFill>
                  <a:srgbClr val="FF0000"/>
                </a:solidFill>
              </a:rPr>
              <a:t>Review data </a:t>
            </a:r>
            <a:r>
              <a:rPr lang="en-US" altLang="nl-NL" sz="2000" dirty="0"/>
              <a:t>to assess underlying physicochemical parameters and environmental conditions that can be used as predictors of </a:t>
            </a:r>
            <a:r>
              <a:rPr lang="en-US" altLang="nl-NL" sz="2000" dirty="0" err="1"/>
              <a:t>nanomaterials</a:t>
            </a:r>
            <a:r>
              <a:rPr lang="en-US" altLang="nl-NL" sz="2000" dirty="0"/>
              <a:t> risks and benefits,</a:t>
            </a:r>
          </a:p>
          <a:p>
            <a:pPr marL="365125" indent="-365125" defTabSz="365125">
              <a:buNone/>
            </a:pPr>
            <a:r>
              <a:rPr lang="en-US" altLang="nl-NL" sz="2000" dirty="0"/>
              <a:t>6.	</a:t>
            </a:r>
            <a:r>
              <a:rPr lang="en-US" altLang="nl-NL" sz="2000" dirty="0">
                <a:solidFill>
                  <a:srgbClr val="FF0000"/>
                </a:solidFill>
              </a:rPr>
              <a:t>Compare risks </a:t>
            </a:r>
            <a:r>
              <a:rPr lang="en-US" altLang="nl-NL" sz="2000" dirty="0"/>
              <a:t>associated with engineered </a:t>
            </a:r>
            <a:r>
              <a:rPr lang="en-US" altLang="nl-NL" sz="2000" dirty="0" err="1"/>
              <a:t>nanomaterials</a:t>
            </a:r>
            <a:r>
              <a:rPr lang="en-US" altLang="nl-NL" sz="2000" dirty="0"/>
              <a:t> with those presented by incidental and naturally occurring </a:t>
            </a:r>
            <a:r>
              <a:rPr lang="en-US" altLang="nl-NL" sz="2000" dirty="0" err="1"/>
              <a:t>nanomaterials</a:t>
            </a:r>
            <a:r>
              <a:rPr lang="en-US" altLang="nl-NL" sz="2000" dirty="0"/>
              <a:t> and evaluate associated uncertainty, </a:t>
            </a:r>
          </a:p>
          <a:p>
            <a:pPr marL="365125" indent="-365125" defTabSz="365125">
              <a:buNone/>
            </a:pPr>
            <a:r>
              <a:rPr lang="en-US" altLang="nl-NL" sz="2000" dirty="0"/>
              <a:t>7.	</a:t>
            </a:r>
            <a:r>
              <a:rPr lang="en-US" altLang="nl-NL" sz="2000" dirty="0">
                <a:solidFill>
                  <a:srgbClr val="FF0000"/>
                </a:solidFill>
              </a:rPr>
              <a:t>Recommend</a:t>
            </a:r>
            <a:r>
              <a:rPr lang="en-US" altLang="nl-NL" sz="2000" dirty="0"/>
              <a:t> a framework for including considerations of  health and environmental impacts in planning and decision-making for the production, use, and disposal/recycling of </a:t>
            </a:r>
            <a:r>
              <a:rPr lang="en-US" altLang="nl-NL" sz="2000" dirty="0" err="1"/>
              <a:t>nanomaterials</a:t>
            </a:r>
            <a:r>
              <a:rPr lang="en-US" altLang="nl-NL" sz="2000" dirty="0"/>
              <a:t> and </a:t>
            </a:r>
            <a:r>
              <a:rPr lang="en-US" altLang="nl-NL" sz="2000" dirty="0" err="1"/>
              <a:t>nano</a:t>
            </a:r>
            <a:r>
              <a:rPr lang="en-US" altLang="nl-NL" sz="2000" dirty="0"/>
              <a:t>-enabled products, </a:t>
            </a:r>
          </a:p>
          <a:p>
            <a:pPr marL="365125" indent="-365125" defTabSz="365125">
              <a:buNone/>
            </a:pPr>
            <a:r>
              <a:rPr lang="en-US" altLang="nl-NL" sz="2000" dirty="0"/>
              <a:t>8.	</a:t>
            </a:r>
            <a:r>
              <a:rPr lang="en-US" altLang="nl-NL" sz="2000" dirty="0">
                <a:solidFill>
                  <a:srgbClr val="FF0000"/>
                </a:solidFill>
              </a:rPr>
              <a:t>Recommend</a:t>
            </a:r>
            <a:r>
              <a:rPr lang="en-US" altLang="nl-NL" sz="2000" dirty="0"/>
              <a:t> methods for calculating risks and benefits that allow for the ability to </a:t>
            </a:r>
            <a:r>
              <a:rPr lang="en-US" altLang="nl-NL" sz="2000" dirty="0">
                <a:solidFill>
                  <a:srgbClr val="FF0000"/>
                </a:solidFill>
              </a:rPr>
              <a:t>assess associated uncertainty </a:t>
            </a:r>
            <a:r>
              <a:rPr lang="en-US" altLang="nl-NL" sz="2000" dirty="0"/>
              <a:t>as well as adapt and update risk estimates as new information becomes available or as stakeholder mission and decision needs change, and</a:t>
            </a:r>
          </a:p>
          <a:p>
            <a:pPr marL="365125" indent="-365125" defTabSz="365125">
              <a:buNone/>
            </a:pPr>
            <a:r>
              <a:rPr lang="en-US" altLang="nl-NL" sz="2000" dirty="0"/>
              <a:t>9.	</a:t>
            </a:r>
            <a:r>
              <a:rPr lang="en-US" altLang="nl-NL" sz="2000" dirty="0">
                <a:solidFill>
                  <a:srgbClr val="FF0000"/>
                </a:solidFill>
              </a:rPr>
              <a:t>Identify</a:t>
            </a:r>
            <a:r>
              <a:rPr lang="en-US" altLang="nl-NL" sz="2000" dirty="0"/>
              <a:t> steps forward required to produce comparable risk and benefit calculations within a defined context or mission.</a:t>
            </a:r>
          </a:p>
          <a:p>
            <a:pPr marL="457200" indent="-457200" eaLnBrk="1" hangingPunct="1">
              <a:buFontTx/>
              <a:buAutoNum type="arabicPeriod" startAt="3"/>
            </a:pPr>
            <a:endParaRPr lang="en-US" altLang="nl-NL" sz="2000" dirty="0" smtClean="0"/>
          </a:p>
          <a:p>
            <a:pPr eaLnBrk="1" hangingPunct="1">
              <a:buFontTx/>
              <a:buNone/>
            </a:pPr>
            <a:endParaRPr lang="fi-FI" alt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 smtClean="0">
                <a:solidFill>
                  <a:srgbClr val="002060"/>
                </a:solidFill>
              </a:rPr>
              <a:t>CoR</a:t>
            </a:r>
            <a:r>
              <a:rPr lang="en-GB" sz="4000" dirty="0" smtClean="0">
                <a:solidFill>
                  <a:srgbClr val="002060"/>
                </a:solidFill>
              </a:rPr>
              <a:t>  RA  objectives</a:t>
            </a:r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349"/>
            <a:ext cx="1979124" cy="54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2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Activities so far</a:t>
            </a:r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en-GB" sz="2800" dirty="0" smtClean="0"/>
              <a:t>US-EU </a:t>
            </a:r>
            <a:r>
              <a:rPr lang="en-GB" sz="2800" dirty="0" err="1" smtClean="0"/>
              <a:t>nanoEHS</a:t>
            </a:r>
            <a:r>
              <a:rPr lang="en-GB" sz="2800" dirty="0" smtClean="0"/>
              <a:t> workshop Helsinki 2012</a:t>
            </a:r>
          </a:p>
          <a:p>
            <a:r>
              <a:rPr lang="en-GB" sz="2800" dirty="0" smtClean="0"/>
              <a:t>Several (</a:t>
            </a:r>
            <a:r>
              <a:rPr lang="en-GB" sz="2800" dirty="0" err="1" smtClean="0"/>
              <a:t>telecon</a:t>
            </a:r>
            <a:r>
              <a:rPr lang="en-GB" sz="2800" dirty="0" smtClean="0"/>
              <a:t>) target groups and joint </a:t>
            </a:r>
            <a:r>
              <a:rPr lang="en-GB" sz="2800" dirty="0" err="1" smtClean="0"/>
              <a:t>CoR</a:t>
            </a:r>
            <a:r>
              <a:rPr lang="en-GB" sz="2800" dirty="0" smtClean="0"/>
              <a:t> meetings with regard to objectives, work progress and coordination</a:t>
            </a:r>
          </a:p>
          <a:p>
            <a:r>
              <a:rPr lang="en-GB" sz="2800" dirty="0" smtClean="0"/>
              <a:t>Topical presentations at </a:t>
            </a:r>
            <a:r>
              <a:rPr lang="en-GB" sz="2800" dirty="0" err="1" smtClean="0"/>
              <a:t>telecons</a:t>
            </a:r>
            <a:endParaRPr lang="en-GB" sz="2800" dirty="0" smtClean="0"/>
          </a:p>
          <a:p>
            <a:r>
              <a:rPr lang="en-GB" sz="2800" dirty="0" smtClean="0"/>
              <a:t>Exchanges on  EU (NSC)  and US (NRC) </a:t>
            </a:r>
            <a:r>
              <a:rPr lang="en-GB" sz="2800" dirty="0" err="1" smtClean="0"/>
              <a:t>nano</a:t>
            </a:r>
            <a:r>
              <a:rPr lang="en-GB" sz="2800" dirty="0"/>
              <a:t>-</a:t>
            </a:r>
            <a:r>
              <a:rPr lang="en-GB" sz="2800" dirty="0" smtClean="0"/>
              <a:t>EHS </a:t>
            </a:r>
            <a:r>
              <a:rPr lang="en-GB" sz="2800" dirty="0"/>
              <a:t>strategies </a:t>
            </a:r>
            <a:r>
              <a:rPr lang="en-GB" sz="2800" dirty="0" smtClean="0"/>
              <a:t>with a focus  on research </a:t>
            </a:r>
            <a:r>
              <a:rPr lang="en-GB" sz="2800" dirty="0"/>
              <a:t>areas with high priority gaps </a:t>
            </a:r>
          </a:p>
          <a:p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endParaRPr lang="en-GB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349"/>
            <a:ext cx="1979124" cy="54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6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Risk Assessment </a:t>
            </a:r>
            <a:r>
              <a:rPr lang="en-US" sz="3600" dirty="0" err="1" smtClean="0">
                <a:solidFill>
                  <a:srgbClr val="002060"/>
                </a:solidFill>
              </a:rPr>
              <a:t>CoR</a:t>
            </a:r>
            <a:r>
              <a:rPr lang="en-US" sz="3600" dirty="0" smtClean="0">
                <a:solidFill>
                  <a:srgbClr val="002060"/>
                </a:solidFill>
              </a:rPr>
              <a:t> Activities 2012-2013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90549" y="1556792"/>
            <a:ext cx="8229923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Compiled spreadsheet of existing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nano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risk assessment resources, evaluating tools in terms of whether they meet certain objectives or present particular opportunities.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Coordination with other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Survey of methods and tools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Matches tools with needs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Identifies gaps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Identifies which physical chemical properties and conditions act as risk predictors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Compares risk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Recommends framework for planning and decision-making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Recommends methods for calculating risk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349"/>
            <a:ext cx="1979124" cy="54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1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nanosafetycluster.eu/uploads/images/other/786x603xStructure_web.png.pagespeed.ic.CTmr2ArCX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486650" cy="57435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23728" y="3789040"/>
            <a:ext cx="1800200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WG8 Systems Biology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8184" y="2852936"/>
            <a:ext cx="2016224" cy="27363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ttps://encrypted-tbn3.gstatic.com/images?q=tbn:ANd9GcQ-teAs64lhJiUm_NA9PmANSdOQTmbdir1CiPZ83aMc6E_ZbA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2411760" cy="72352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36440" y="1700808"/>
            <a:ext cx="2784032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Coordinated by </a:t>
            </a:r>
          </a:p>
          <a:p>
            <a:r>
              <a:rPr lang="en-GB" b="1" dirty="0" smtClean="0">
                <a:solidFill>
                  <a:srgbClr val="0000CC"/>
                </a:solidFill>
              </a:rPr>
              <a:t>FP7 Marina </a:t>
            </a:r>
          </a:p>
          <a:p>
            <a:r>
              <a:rPr lang="en-GB" dirty="0" smtClean="0"/>
              <a:t>L Tran &amp; J Scott-</a:t>
            </a:r>
            <a:r>
              <a:rPr lang="en-GB" dirty="0" err="1" smtClean="0"/>
              <a:t>Fordsmand</a:t>
            </a:r>
            <a:endParaRPr lang="en-GB" dirty="0" smtClean="0"/>
          </a:p>
          <a:p>
            <a:r>
              <a:rPr lang="en-GB" dirty="0"/>
              <a:t>http://</a:t>
            </a:r>
            <a:r>
              <a:rPr lang="en-GB" dirty="0" smtClean="0"/>
              <a:t>www.marina-fp7.eu/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err="1" smtClean="0">
                <a:solidFill>
                  <a:srgbClr val="002060"/>
                </a:solidFill>
              </a:rPr>
              <a:t>Current</a:t>
            </a:r>
            <a:r>
              <a:rPr lang="da-DK" sz="4000" dirty="0" smtClean="0">
                <a:solidFill>
                  <a:srgbClr val="002060"/>
                </a:solidFill>
              </a:rPr>
              <a:t> status</a:t>
            </a:r>
            <a:endParaRPr lang="da-DK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5259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GB" sz="1800" dirty="0" smtClean="0"/>
              <a:t>Various projects focussing on this area</a:t>
            </a:r>
          </a:p>
          <a:p>
            <a:pPr>
              <a:spcBef>
                <a:spcPts val="1200"/>
              </a:spcBef>
            </a:pPr>
            <a:r>
              <a:rPr lang="en-GB" sz="1800" dirty="0" smtClean="0"/>
              <a:t>Agnes G. </a:t>
            </a:r>
            <a:r>
              <a:rPr lang="en-GB" sz="1800" dirty="0" err="1" smtClean="0"/>
              <a:t>Oomen</a:t>
            </a:r>
            <a:r>
              <a:rPr lang="en-GB" sz="1800" dirty="0" smtClean="0"/>
              <a:t>, Peter M. J. </a:t>
            </a:r>
            <a:r>
              <a:rPr lang="en-GB" sz="1800" dirty="0" err="1" smtClean="0"/>
              <a:t>Bos</a:t>
            </a:r>
            <a:r>
              <a:rPr lang="en-GB" sz="1800" dirty="0" smtClean="0"/>
              <a:t>, Teresa F. Fernandes, Kerstin Hund-Rinke, Diana Boraschi, Hugh J. Byrne, Karin </a:t>
            </a:r>
            <a:r>
              <a:rPr lang="en-GB" sz="1800" dirty="0" err="1" smtClean="0"/>
              <a:t>Aschberger</a:t>
            </a:r>
            <a:r>
              <a:rPr lang="en-GB" sz="1800" dirty="0" smtClean="0"/>
              <a:t>, </a:t>
            </a:r>
            <a:r>
              <a:rPr lang="en-GB" sz="1800" dirty="0" err="1" smtClean="0"/>
              <a:t>Stefania</a:t>
            </a:r>
            <a:r>
              <a:rPr lang="en-GB" sz="1800" dirty="0" smtClean="0"/>
              <a:t> </a:t>
            </a:r>
            <a:r>
              <a:rPr lang="en-GB" sz="1800" dirty="0" err="1" smtClean="0"/>
              <a:t>Gottardo</a:t>
            </a:r>
            <a:r>
              <a:rPr lang="en-GB" sz="1800" dirty="0" smtClean="0"/>
              <a:t>, Frank von der Kammer, Dana </a:t>
            </a:r>
            <a:r>
              <a:rPr lang="en-GB" sz="1800" dirty="0" err="1" smtClean="0"/>
              <a:t>Kühnel</a:t>
            </a:r>
            <a:r>
              <a:rPr lang="en-GB" sz="1800" dirty="0" smtClean="0"/>
              <a:t>, Danail Hristozov, Antonio </a:t>
            </a:r>
            <a:r>
              <a:rPr lang="en-GB" sz="1800" dirty="0" err="1" smtClean="0"/>
              <a:t>Marcomini</a:t>
            </a:r>
            <a:r>
              <a:rPr lang="en-GB" sz="1800" dirty="0" smtClean="0"/>
              <a:t>, Lucia </a:t>
            </a:r>
            <a:r>
              <a:rPr lang="en-GB" sz="1800" dirty="0" err="1" smtClean="0"/>
              <a:t>Migliore</a:t>
            </a:r>
            <a:r>
              <a:rPr lang="en-GB" sz="1800" dirty="0" smtClean="0"/>
              <a:t>, Janeck Scott-Fordsmand, Peter Wick, Robert </a:t>
            </a:r>
            <a:r>
              <a:rPr lang="en-GB" sz="1800" dirty="0" err="1" smtClean="0"/>
              <a:t>Landsiedel</a:t>
            </a:r>
            <a:r>
              <a:rPr lang="en-GB" sz="1800" dirty="0" smtClean="0"/>
              <a:t> (2013) Concern-driven integrated approaches to </a:t>
            </a:r>
            <a:r>
              <a:rPr lang="en-GB" sz="1800" dirty="0" err="1" smtClean="0"/>
              <a:t>nanomaterial</a:t>
            </a:r>
            <a:r>
              <a:rPr lang="en-GB" sz="1800" dirty="0" smtClean="0"/>
              <a:t> testing and assessment – report of the </a:t>
            </a:r>
            <a:r>
              <a:rPr lang="en-GB" sz="1800" dirty="0" err="1" smtClean="0"/>
              <a:t>NanoSafety</a:t>
            </a:r>
            <a:r>
              <a:rPr lang="en-GB" sz="1800" dirty="0" smtClean="0"/>
              <a:t> Cluster Working Group 10. </a:t>
            </a:r>
            <a:r>
              <a:rPr lang="en-GB" sz="1800" i="1" dirty="0" err="1" smtClean="0"/>
              <a:t>Nanotoxicology</a:t>
            </a:r>
            <a:r>
              <a:rPr lang="en-GB" sz="1800" dirty="0" smtClean="0"/>
              <a:t> (</a:t>
            </a:r>
            <a:r>
              <a:rPr lang="en-GB" sz="1800" dirty="0" err="1" smtClean="0"/>
              <a:t>doi</a:t>
            </a:r>
            <a:r>
              <a:rPr lang="en-GB" sz="1800" dirty="0" smtClean="0"/>
              <a:t>: 10.3109/17435390.2013.802387) </a:t>
            </a:r>
            <a:r>
              <a:rPr lang="en-GB" sz="1600" dirty="0" smtClean="0">
                <a:hlinkClick r:id="rId2"/>
              </a:rPr>
              <a:t>http://informahealthcare.com/doi/abs/10.3109/17435390.2013.802387</a:t>
            </a:r>
            <a:endParaRPr lang="en-GB" sz="1600" dirty="0" smtClean="0"/>
          </a:p>
          <a:p>
            <a:pPr>
              <a:spcBef>
                <a:spcPts val="1200"/>
              </a:spcBef>
            </a:pPr>
            <a:r>
              <a:rPr lang="en-GB" sz="1800" dirty="0" err="1" smtClean="0"/>
              <a:t>Nanosafety</a:t>
            </a:r>
            <a:r>
              <a:rPr lang="en-GB" sz="1800" dirty="0" smtClean="0"/>
              <a:t> Cluster (2013) </a:t>
            </a:r>
            <a:r>
              <a:rPr lang="en-GB" sz="1800" dirty="0" err="1" smtClean="0"/>
              <a:t>Nanosafety</a:t>
            </a:r>
            <a:r>
              <a:rPr lang="en-GB" sz="1800" dirty="0" smtClean="0"/>
              <a:t> 2015-2025: A Strategic Research Agenda towards Safe and Sustainable Nanomaterial and Nanotechnology Innovations. </a:t>
            </a:r>
            <a:r>
              <a:rPr lang="en-GB" sz="1600" dirty="0" smtClean="0">
                <a:hlinkClick r:id="rId3"/>
              </a:rPr>
              <a:t>http://www.ttl.fi/en/publications/Electronic_publications/Nanosafety_in_europe_2015-2025/Documents/nanosafety_2015-2025.pdf</a:t>
            </a:r>
            <a:endParaRPr lang="da-DK" sz="1600" dirty="0" smtClean="0"/>
          </a:p>
          <a:p>
            <a:pPr>
              <a:spcBef>
                <a:spcPts val="1200"/>
              </a:spcBef>
            </a:pPr>
            <a:r>
              <a:rPr lang="en-GB" sz="1800" dirty="0" smtClean="0"/>
              <a:t>ITS </a:t>
            </a:r>
            <a:r>
              <a:rPr lang="en-GB" sz="1800" dirty="0" err="1" smtClean="0"/>
              <a:t>Nano</a:t>
            </a:r>
            <a:r>
              <a:rPr lang="en-GB" sz="1800" dirty="0" smtClean="0"/>
              <a:t> (2013) Research Prioritisation to deliver an intelligent testing strategy for the human and environmental safety of </a:t>
            </a:r>
            <a:r>
              <a:rPr lang="en-GB" sz="1800" dirty="0" err="1" smtClean="0"/>
              <a:t>nanomaterials</a:t>
            </a:r>
            <a:r>
              <a:rPr lang="en-GB" sz="1800" dirty="0" smtClean="0"/>
              <a:t>. </a:t>
            </a:r>
            <a:r>
              <a:rPr lang="en-GB" sz="1600" dirty="0" smtClean="0">
                <a:hlinkClick r:id="rId4"/>
              </a:rPr>
              <a:t>http://www.its-nano.eu/</a:t>
            </a:r>
            <a:endParaRPr lang="en-GB" sz="1600" dirty="0" smtClean="0"/>
          </a:p>
          <a:p>
            <a:pPr>
              <a:spcBef>
                <a:spcPts val="1200"/>
              </a:spcBef>
            </a:pPr>
            <a:r>
              <a:rPr lang="da-DK" sz="1800" dirty="0" smtClean="0"/>
              <a:t>MARINA, ”</a:t>
            </a:r>
            <a:r>
              <a:rPr lang="en-GB" sz="1800" dirty="0" smtClean="0"/>
              <a:t>Workshop </a:t>
            </a:r>
            <a:r>
              <a:rPr lang="en-GB" sz="1800" dirty="0"/>
              <a:t>to implement Exposure </a:t>
            </a:r>
            <a:r>
              <a:rPr lang="en-GB" sz="1800" dirty="0" smtClean="0"/>
              <a:t>and Hazard </a:t>
            </a:r>
            <a:r>
              <a:rPr lang="en-GB" sz="1800" dirty="0"/>
              <a:t>in </a:t>
            </a:r>
            <a:r>
              <a:rPr lang="en-GB" sz="1800" dirty="0" smtClean="0"/>
              <a:t>a  Risk </a:t>
            </a:r>
            <a:r>
              <a:rPr lang="en-GB" sz="1800" dirty="0"/>
              <a:t>Assessment </a:t>
            </a:r>
            <a:r>
              <a:rPr lang="en-GB" sz="1800" dirty="0" smtClean="0"/>
              <a:t> Strategy  for </a:t>
            </a:r>
            <a:r>
              <a:rPr lang="en-GB" sz="1800" dirty="0" err="1" smtClean="0"/>
              <a:t>Nanomaterials</a:t>
            </a:r>
            <a:r>
              <a:rPr lang="en-GB" sz="1800" dirty="0" smtClean="0"/>
              <a:t>”, </a:t>
            </a:r>
            <a:r>
              <a:rPr lang="da-DK" sz="1800" dirty="0" smtClean="0"/>
              <a:t>April 2013. Available </a:t>
            </a:r>
            <a:r>
              <a:rPr lang="da-DK" sz="1800" dirty="0"/>
              <a:t>for comments via </a:t>
            </a:r>
            <a:r>
              <a:rPr lang="da-DK" sz="1800" dirty="0" smtClean="0"/>
              <a:t>                                </a:t>
            </a:r>
            <a:r>
              <a:rPr lang="da-DK" sz="1600" dirty="0" smtClean="0">
                <a:hlinkClick r:id="rId5"/>
              </a:rPr>
              <a:t>http</a:t>
            </a:r>
            <a:r>
              <a:rPr lang="da-DK" sz="1600" dirty="0">
                <a:hlinkClick r:id="rId5"/>
              </a:rPr>
              <a:t>://www.marina-fp7.eu/publications/detail.php?we_objectID=81</a:t>
            </a:r>
            <a:endParaRPr lang="en-GB" sz="1600" dirty="0" smtClean="0"/>
          </a:p>
          <a:p>
            <a:pPr>
              <a:spcBef>
                <a:spcPts val="1200"/>
              </a:spcBef>
            </a:pPr>
            <a:endParaRPr lang="en-GB" sz="1800" dirty="0" smtClean="0"/>
          </a:p>
          <a:p>
            <a:pPr>
              <a:spcBef>
                <a:spcPts val="1200"/>
              </a:spcBef>
            </a:pPr>
            <a:endParaRPr lang="da-DK" sz="1800" dirty="0" smtClean="0"/>
          </a:p>
          <a:p>
            <a:pPr>
              <a:spcBef>
                <a:spcPts val="1200"/>
              </a:spcBef>
            </a:pPr>
            <a:endParaRPr lang="da-DK" sz="2000" dirty="0"/>
          </a:p>
        </p:txBody>
      </p:sp>
      <p:pic>
        <p:nvPicPr>
          <p:cNvPr id="4" name="Picture 6" descr="https://encrypted-tbn3.gstatic.com/images?q=tbn:ANd9GcQ-teAs64lhJiUm_NA9PmANSdOQTmbdir1CiPZ83aMc6E_ZbAV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0"/>
            <a:ext cx="2411760" cy="723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36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err="1" smtClean="0">
                <a:solidFill>
                  <a:srgbClr val="002060"/>
                </a:solidFill>
              </a:rPr>
              <a:t>Grouping</a:t>
            </a:r>
            <a:endParaRPr lang="da-DK" sz="4000" dirty="0">
              <a:solidFill>
                <a:srgbClr val="002060"/>
              </a:solidFill>
            </a:endParaRPr>
          </a:p>
        </p:txBody>
      </p:sp>
      <p:pic>
        <p:nvPicPr>
          <p:cNvPr id="4" name="Bild 452"/>
          <p:cNvPicPr>
            <a:picLocks noGrp="1"/>
          </p:cNvPicPr>
          <p:nvPr>
            <p:ph idx="1"/>
          </p:nvPr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457200" y="2009718"/>
            <a:ext cx="8229600" cy="3706926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TextBox 4"/>
          <p:cNvSpPr txBox="1"/>
          <p:nvPr/>
        </p:nvSpPr>
        <p:spPr>
          <a:xfrm>
            <a:off x="6660232" y="6084695"/>
            <a:ext cx="232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NSC/Oomen et al 2013</a:t>
            </a:r>
            <a:endParaRPr lang="da-DK" dirty="0"/>
          </a:p>
        </p:txBody>
      </p:sp>
      <p:pic>
        <p:nvPicPr>
          <p:cNvPr id="6" name="Picture 6" descr="https://encrypted-tbn3.gstatic.com/images?q=tbn:ANd9GcQ-teAs64lhJiUm_NA9PmANSdOQTmbdir1CiPZ83aMc6E_ZbA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2411760" cy="723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82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473036"/>
            <a:ext cx="8262081" cy="627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274638"/>
            <a:ext cx="8229600" cy="1143000"/>
          </a:xfrm>
        </p:spPr>
        <p:txBody>
          <a:bodyPr>
            <a:normAutofit/>
          </a:bodyPr>
          <a:lstStyle/>
          <a:p>
            <a:r>
              <a:rPr lang="da-DK" sz="4000" dirty="0" err="1" smtClean="0">
                <a:solidFill>
                  <a:srgbClr val="002060"/>
                </a:solidFill>
              </a:rPr>
              <a:t>Integrating</a:t>
            </a:r>
            <a:r>
              <a:rPr lang="da-DK" sz="4000" dirty="0" smtClean="0">
                <a:solidFill>
                  <a:srgbClr val="002060"/>
                </a:solidFill>
              </a:rPr>
              <a:t> Research </a:t>
            </a:r>
            <a:r>
              <a:rPr lang="da-DK" sz="4000" dirty="0" err="1" smtClean="0">
                <a:solidFill>
                  <a:srgbClr val="002060"/>
                </a:solidFill>
              </a:rPr>
              <a:t>Priorities</a:t>
            </a:r>
            <a:endParaRPr lang="da-DK" sz="4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5461" y="6366238"/>
            <a:ext cx="109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ITS NANO</a:t>
            </a:r>
            <a:endParaRPr lang="da-DK" dirty="0"/>
          </a:p>
        </p:txBody>
      </p:sp>
      <p:sp>
        <p:nvSpPr>
          <p:cNvPr id="3" name="Rectangle 2"/>
          <p:cNvSpPr/>
          <p:nvPr/>
        </p:nvSpPr>
        <p:spPr>
          <a:xfrm>
            <a:off x="35496" y="6444044"/>
            <a:ext cx="2509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http://www.its-nano.eu/</a:t>
            </a:r>
            <a:endParaRPr lang="en-GB" dirty="0"/>
          </a:p>
        </p:txBody>
      </p:sp>
      <p:pic>
        <p:nvPicPr>
          <p:cNvPr id="6" name="Picture 6" descr="https://encrypted-tbn3.gstatic.com/images?q=tbn:ANd9GcQ-teAs64lhJiUm_NA9PmANSdOQTmbdir1CiPZ83aMc6E_ZbA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0"/>
            <a:ext cx="2411760" cy="723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7380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108520" y="-105958"/>
            <a:ext cx="9144000" cy="1828800"/>
          </a:xfrm>
        </p:spPr>
        <p:txBody>
          <a:bodyPr anchor="t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tx2"/>
                </a:solidFill>
              </a:rPr>
              <a:t>NanoFATE EU (2010-2014) Approach – Talk 300 Tuesday PM</a:t>
            </a:r>
            <a:br>
              <a:rPr lang="en-GB" sz="2800" b="1" dirty="0" smtClean="0">
                <a:solidFill>
                  <a:schemeClr val="tx2"/>
                </a:solidFill>
              </a:rPr>
            </a:br>
            <a:r>
              <a:rPr lang="en-GB" sz="2000" b="1" dirty="0" smtClean="0">
                <a:solidFill>
                  <a:schemeClr val="tx2"/>
                </a:solidFill>
              </a:rPr>
              <a:t>Claus Svendsen</a:t>
            </a:r>
            <a:endParaRPr lang="en-GB" sz="2000" b="1" dirty="0">
              <a:solidFill>
                <a:schemeClr val="tx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/>
          <a:srcRect b="12492"/>
          <a:stretch>
            <a:fillRect/>
          </a:stretch>
        </p:blipFill>
        <p:spPr bwMode="auto">
          <a:xfrm>
            <a:off x="2303748" y="1196752"/>
            <a:ext cx="4595249" cy="33123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1920" y="1196752"/>
            <a:ext cx="1571296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Times New Roman" pitchFamily="18" charset="0"/>
              </a:rPr>
              <a:t>1) How </a:t>
            </a:r>
            <a:r>
              <a:rPr lang="en-GB" sz="1600" dirty="0" smtClean="0">
                <a:solidFill>
                  <a:prstClr val="black"/>
                </a:solidFill>
                <a:latin typeface="Times New Roman" pitchFamily="18" charset="0"/>
              </a:rPr>
              <a:t>much?</a:t>
            </a:r>
            <a:endParaRPr lang="en-GB" sz="16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1860" y="2600908"/>
            <a:ext cx="2146011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Times New Roman" pitchFamily="18" charset="0"/>
              </a:rPr>
              <a:t>2) Where does it go?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4954" y="4494602"/>
            <a:ext cx="2413290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Times New Roman" pitchFamily="18" charset="0"/>
              </a:rPr>
              <a:t>3) Will it cause effects?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0" y="5029200"/>
            <a:ext cx="9144000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n-GB" sz="2700" b="1" dirty="0">
                <a:solidFill>
                  <a:srgbClr val="1F497D"/>
                </a:solidFill>
                <a:latin typeface="Times New Roman" pitchFamily="18" charset="0"/>
              </a:rPr>
              <a:t>“Tools for mapping environmental risk across Europe from </a:t>
            </a:r>
            <a:br>
              <a:rPr lang="en-GB" sz="2700" b="1" dirty="0">
                <a:solidFill>
                  <a:srgbClr val="1F497D"/>
                </a:solidFill>
                <a:latin typeface="Times New Roman" pitchFamily="18" charset="0"/>
              </a:rPr>
            </a:br>
            <a:r>
              <a:rPr lang="en-GB" sz="2700" b="1" u="sng" dirty="0">
                <a:solidFill>
                  <a:srgbClr val="1F497D"/>
                </a:solidFill>
                <a:latin typeface="Times New Roman" pitchFamily="18" charset="0"/>
              </a:rPr>
              <a:t>commercial nanoparticles</a:t>
            </a:r>
            <a:r>
              <a:rPr lang="en-GB" sz="2700" b="1" dirty="0">
                <a:solidFill>
                  <a:srgbClr val="1F497D"/>
                </a:solidFill>
                <a:latin typeface="Times New Roman" pitchFamily="18" charset="0"/>
              </a:rPr>
              <a:t> used in consumer products”</a:t>
            </a:r>
            <a:br>
              <a:rPr lang="en-GB" sz="2700" b="1" dirty="0">
                <a:solidFill>
                  <a:srgbClr val="1F497D"/>
                </a:solidFill>
                <a:latin typeface="Times New Roman" pitchFamily="18" charset="0"/>
              </a:rPr>
            </a:br>
            <a:r>
              <a:rPr lang="en-GB" b="1" i="1" kern="0" dirty="0">
                <a:solidFill>
                  <a:srgbClr val="4F81BD"/>
                </a:solidFill>
                <a:latin typeface="Times New Roman" pitchFamily="18" charset="0"/>
              </a:rPr>
              <a:t/>
            </a:r>
            <a:br>
              <a:rPr lang="en-GB" b="1" i="1" kern="0" dirty="0">
                <a:solidFill>
                  <a:srgbClr val="4F81BD"/>
                </a:solidFill>
                <a:latin typeface="Times New Roman" pitchFamily="18" charset="0"/>
              </a:rPr>
            </a:br>
            <a:r>
              <a:rPr lang="en-GB" sz="3200" b="1" kern="0" dirty="0">
                <a:solidFill>
                  <a:sysClr val="windowText" lastClr="000000"/>
                </a:solidFill>
                <a:latin typeface="Times New Roman" pitchFamily="18" charset="0"/>
              </a:rPr>
              <a:t/>
            </a:r>
            <a:br>
              <a:rPr lang="en-GB" sz="3200" b="1" kern="0" dirty="0">
                <a:solidFill>
                  <a:sysClr val="windowText" lastClr="000000"/>
                </a:solidFill>
                <a:latin typeface="Times New Roman" pitchFamily="18" charset="0"/>
              </a:rPr>
            </a:br>
            <a:endParaRPr lang="en-GB" sz="3200" b="1" kern="0" dirty="0">
              <a:solidFill>
                <a:srgbClr val="1F497D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00" y="944724"/>
            <a:ext cx="20162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prstClr val="black"/>
                </a:solidFill>
                <a:latin typeface="Times New Roman" pitchFamily="18" charset="0"/>
              </a:rPr>
              <a:t>1) &amp; 2) PECs: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Times New Roman" pitchFamily="18" charset="0"/>
              </a:rPr>
              <a:t>Water: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Times New Roman" pitchFamily="18" charset="0"/>
              </a:rPr>
              <a:t>Soil: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0" y="1736812"/>
            <a:ext cx="2016224" cy="1224136"/>
            <a:chOff x="719572" y="872716"/>
            <a:chExt cx="7776864" cy="4821416"/>
          </a:xfrm>
        </p:grpSpPr>
        <p:grpSp>
          <p:nvGrpSpPr>
            <p:cNvPr id="3" name="Group 13"/>
            <p:cNvGrpSpPr/>
            <p:nvPr/>
          </p:nvGrpSpPr>
          <p:grpSpPr>
            <a:xfrm>
              <a:off x="719572" y="872716"/>
              <a:ext cx="7776864" cy="4821416"/>
              <a:chOff x="719572" y="872716"/>
              <a:chExt cx="7776864" cy="4821416"/>
            </a:xfrm>
          </p:grpSpPr>
          <p:pic>
            <p:nvPicPr>
              <p:cNvPr id="15" name="Picture 14" descr="p90_ion_Ag_risk.png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>
              <a:xfrm>
                <a:off x="719572" y="872716"/>
                <a:ext cx="7776864" cy="4821416"/>
              </a:xfrm>
              <a:prstGeom prst="rect">
                <a:avLst/>
              </a:prstGeom>
            </p:spPr>
          </p:pic>
          <p:pic>
            <p:nvPicPr>
              <p:cNvPr id="16" name="Picture 15" descr="p90_ion_Ag_risk_Iceland.png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849830" y="1191521"/>
                <a:ext cx="1539973" cy="57711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6264188" y="3825044"/>
              <a:ext cx="1944216" cy="2570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prstClr val="white"/>
                </a:solidFill>
              </a:endParaRPr>
            </a:p>
          </p:txBody>
        </p:sp>
      </p:grpSp>
      <p:pic>
        <p:nvPicPr>
          <p:cNvPr id="17" name="Picture 13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465004"/>
            <a:ext cx="2303748" cy="126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96549" y="2888940"/>
            <a:ext cx="2355971" cy="21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812360" y="1628800"/>
            <a:ext cx="1159225" cy="10082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7020272" y="1880828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Times New Roman" pitchFamily="18" charset="0"/>
              </a:rPr>
              <a:t>2-5x</a:t>
            </a:r>
          </a:p>
        </p:txBody>
      </p:sp>
      <p:cxnSp>
        <p:nvCxnSpPr>
          <p:cNvPr id="40" name="Straight Arrow Connector 39"/>
          <p:cNvCxnSpPr>
            <a:stCxn id="37" idx="2"/>
          </p:cNvCxnSpPr>
          <p:nvPr/>
        </p:nvCxnSpPr>
        <p:spPr>
          <a:xfrm>
            <a:off x="8391973" y="2637074"/>
            <a:ext cx="68459" cy="7919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948264" y="101673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prstClr val="black"/>
                </a:solidFill>
                <a:latin typeface="Times New Roman" pitchFamily="18" charset="0"/>
              </a:rPr>
              <a:t>3) PNECs: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0750"/>
            <a:ext cx="3810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726" y="6000750"/>
            <a:ext cx="1049274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732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985</Words>
  <Application>Microsoft Office PowerPoint</Application>
  <PresentationFormat>On-screen Show (4:3)</PresentationFormat>
  <Paragraphs>131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Risk Assessment Communities of Research (CoR)</vt:lpstr>
      <vt:lpstr>CoR  RA  objectives</vt:lpstr>
      <vt:lpstr>Activities so far</vt:lpstr>
      <vt:lpstr>Risk Assessment CoR Activities 2012-2013</vt:lpstr>
      <vt:lpstr>PowerPoint Presentation</vt:lpstr>
      <vt:lpstr>Current status</vt:lpstr>
      <vt:lpstr>Grouping</vt:lpstr>
      <vt:lpstr>Integrating Research Priorities</vt:lpstr>
      <vt:lpstr>NanoFATE EU (2010-2014) Approach – Talk 300 Tuesday PM Claus Svendsen</vt:lpstr>
      <vt:lpstr>SUN (Safety in Nanoscale Production and Products)</vt:lpstr>
      <vt:lpstr>NSC - Risk prediction tools</vt:lpstr>
      <vt:lpstr>PowerPoint Presentation</vt:lpstr>
      <vt:lpstr>PowerPoint Presentation</vt:lpstr>
      <vt:lpstr>Next steps</vt:lpstr>
    </vt:vector>
  </TitlesOfParts>
  <Company>Heriot Watt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Communities of Research (CoR)</dc:title>
  <dc:creator>tf26</dc:creator>
  <cp:lastModifiedBy>Stacey Standridge</cp:lastModifiedBy>
  <cp:revision>31</cp:revision>
  <dcterms:created xsi:type="dcterms:W3CDTF">2013-11-15T13:07:09Z</dcterms:created>
  <dcterms:modified xsi:type="dcterms:W3CDTF">2013-11-18T17:29:13Z</dcterms:modified>
</cp:coreProperties>
</file>