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7" r:id="rId2"/>
    <p:sldId id="259" r:id="rId3"/>
    <p:sldId id="366" r:id="rId4"/>
    <p:sldId id="325" r:id="rId5"/>
    <p:sldId id="340" r:id="rId6"/>
    <p:sldId id="341" r:id="rId7"/>
    <p:sldId id="342" r:id="rId8"/>
    <p:sldId id="374" r:id="rId9"/>
    <p:sldId id="373" r:id="rId10"/>
    <p:sldId id="375" r:id="rId11"/>
    <p:sldId id="376" r:id="rId12"/>
    <p:sldId id="378" r:id="rId13"/>
    <p:sldId id="379" r:id="rId14"/>
    <p:sldId id="377" r:id="rId15"/>
    <p:sldId id="362" r:id="rId16"/>
    <p:sldId id="356" r:id="rId17"/>
    <p:sldId id="370" r:id="rId18"/>
    <p:sldId id="368" r:id="rId19"/>
    <p:sldId id="352" r:id="rId20"/>
    <p:sldId id="361" r:id="rId21"/>
    <p:sldId id="359" r:id="rId22"/>
    <p:sldId id="360" r:id="rId23"/>
    <p:sldId id="353" r:id="rId24"/>
    <p:sldId id="354" r:id="rId25"/>
    <p:sldId id="355" r:id="rId26"/>
    <p:sldId id="372" r:id="rId27"/>
    <p:sldId id="363" r:id="rId28"/>
    <p:sldId id="350" r:id="rId29"/>
    <p:sldId id="35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96" autoAdjust="0"/>
    <p:restoredTop sz="86437" autoAdjust="0"/>
  </p:normalViewPr>
  <p:slideViewPr>
    <p:cSldViewPr>
      <p:cViewPr varScale="1">
        <p:scale>
          <a:sx n="122" d="100"/>
          <a:sy n="122" d="100"/>
        </p:scale>
        <p:origin x="-282" y="-96"/>
      </p:cViewPr>
      <p:guideLst>
        <p:guide orient="horz" pos="2160"/>
        <p:guide pos="2880"/>
      </p:guideLst>
    </p:cSldViewPr>
  </p:slideViewPr>
  <p:outlineViewPr>
    <p:cViewPr>
      <p:scale>
        <a:sx n="33" d="100"/>
        <a:sy n="33" d="100"/>
      </p:scale>
      <p:origin x="0" y="11574"/>
    </p:cViewPr>
  </p:outlineViewPr>
  <p:notesTextViewPr>
    <p:cViewPr>
      <p:scale>
        <a:sx n="100" d="100"/>
        <a:sy n="100" d="100"/>
      </p:scale>
      <p:origin x="0" y="0"/>
    </p:cViewPr>
  </p:notesTextViewPr>
  <p:sorterViewPr>
    <p:cViewPr>
      <p:scale>
        <a:sx n="100" d="100"/>
        <a:sy n="100" d="100"/>
      </p:scale>
      <p:origin x="0" y="17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FD989-ED0A-4846-B9D3-0AF4ADFD93F5}" type="datetimeFigureOut">
              <a:rPr lang="en-US" smtClean="0"/>
              <a:pPr/>
              <a:t>11/7/2013</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A536E-D48B-4958-A990-30BE1A55EB6A}" type="slidenum">
              <a:rPr lang="en-US" smtClean="0"/>
              <a:pPr/>
              <a:t>‹N°›</a:t>
            </a:fld>
            <a:endParaRPr lang="en-US"/>
          </a:p>
        </p:txBody>
      </p:sp>
    </p:spTree>
    <p:extLst>
      <p:ext uri="{BB962C8B-B14F-4D97-AF65-F5344CB8AC3E}">
        <p14:creationId xmlns:p14="http://schemas.microsoft.com/office/powerpoint/2010/main" xmlns="" val="565249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A55189D-B84A-4900-A2E9-5D10A4807ED5}" type="slidenum">
              <a:rPr lang="en-US" smtClean="0"/>
              <a:pPr/>
              <a:t>3</a:t>
            </a:fld>
            <a:endParaRPr lang="en-US" smtClean="0"/>
          </a:p>
        </p:txBody>
      </p:sp>
      <p:sp>
        <p:nvSpPr>
          <p:cNvPr id="37891" name="Rectangle 2"/>
          <p:cNvSpPr>
            <a:spLocks noGrp="1" noRot="1" noChangeAspect="1" noChangeArrowheads="1" noTextEdit="1"/>
          </p:cNvSpPr>
          <p:nvPr>
            <p:ph type="sldImg"/>
          </p:nvPr>
        </p:nvSpPr>
        <p:spPr>
          <a:xfrm>
            <a:off x="1146175" y="685800"/>
            <a:ext cx="4567238" cy="3427413"/>
          </a:xfrm>
          <a:ln/>
        </p:spPr>
      </p:sp>
      <p:sp>
        <p:nvSpPr>
          <p:cNvPr id="37892" name="Rectangle 3"/>
          <p:cNvSpPr>
            <a:spLocks noGrp="1" noChangeArrowheads="1"/>
          </p:cNvSpPr>
          <p:nvPr>
            <p:ph type="body" idx="1"/>
          </p:nvPr>
        </p:nvSpPr>
        <p:spPr>
          <a:xfrm>
            <a:off x="914508" y="4343144"/>
            <a:ext cx="5028986" cy="4115019"/>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DB9B6B8E-4F45-430A-8D0F-A2F3A560D93B}" type="datetimeFigureOut">
              <a:rPr lang="en-US" smtClean="0"/>
              <a:pPr/>
              <a:t>11/7/2013</a:t>
            </a:fld>
            <a:endParaRPr lang="en-US"/>
          </a:p>
        </p:txBody>
      </p:sp>
      <p:sp>
        <p:nvSpPr>
          <p:cNvPr id="17" name="Espace réservé du pied de page 16"/>
          <p:cNvSpPr>
            <a:spLocks noGrp="1"/>
          </p:cNvSpPr>
          <p:nvPr>
            <p:ph type="ftr" sz="quarter" idx="11"/>
          </p:nvPr>
        </p:nvSpPr>
        <p:spPr/>
        <p:txBody>
          <a:bodyPr/>
          <a:lstStyle/>
          <a:p>
            <a:endParaRPr lang="en-US"/>
          </a:p>
        </p:txBody>
      </p:sp>
      <p:sp>
        <p:nvSpPr>
          <p:cNvPr id="29" name="Espace réservé du numéro de diapositive 28"/>
          <p:cNvSpPr>
            <a:spLocks noGrp="1"/>
          </p:cNvSpPr>
          <p:nvPr>
            <p:ph type="sldNum" sz="quarter" idx="12"/>
          </p:nvPr>
        </p:nvSpPr>
        <p:spPr/>
        <p:txBody>
          <a:bodyPr/>
          <a:lstStyle/>
          <a:p>
            <a:fld id="{CD4B4124-BA3C-4FD7-B502-D1E8E50D55CB}" type="slidenum">
              <a:rPr lang="en-US" smtClean="0"/>
              <a:pPr/>
              <a:t>‹N°›</a:t>
            </a:fld>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B9B6B8E-4F45-430A-8D0F-A2F3A560D93B}" type="datetimeFigureOut">
              <a:rPr lang="en-US" smtClean="0"/>
              <a:pPr/>
              <a:t>11/7/2013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B9B6B8E-4F45-430A-8D0F-A2F3A560D93B}" type="datetimeFigureOut">
              <a:rPr lang="en-US" smtClean="0"/>
              <a:pPr/>
              <a:t>11/7/2013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H"/>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image de la bibliothèque 3"/>
          <p:cNvSpPr>
            <a:spLocks noGrp="1"/>
          </p:cNvSpPr>
          <p:nvPr>
            <p:ph type="clipArt" sz="half" idx="2"/>
          </p:nvPr>
        </p:nvSpPr>
        <p:spPr>
          <a:xfrm>
            <a:off x="4648200" y="1981200"/>
            <a:ext cx="3810000" cy="4114800"/>
          </a:xfrm>
        </p:spPr>
        <p:txBody>
          <a:bodyPr>
            <a:normAutofit/>
          </a:bodyPr>
          <a:lstStyle/>
          <a:p>
            <a:pPr lvl="0"/>
            <a:endParaRPr lang="fr-CH" noProof="0"/>
          </a:p>
        </p:txBody>
      </p:sp>
      <p:sp>
        <p:nvSpPr>
          <p:cNvPr id="5" name="Espace réservé de la date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Espace réservé du numéro de diapositive 6"/>
          <p:cNvSpPr>
            <a:spLocks noGrp="1"/>
          </p:cNvSpPr>
          <p:nvPr>
            <p:ph type="sldNum" sz="quarter" idx="12"/>
          </p:nvPr>
        </p:nvSpPr>
        <p:spPr>
          <a:xfrm>
            <a:off x="6553200" y="6248400"/>
            <a:ext cx="1905000" cy="457200"/>
          </a:xfrm>
        </p:spPr>
        <p:txBody>
          <a:bodyPr/>
          <a:lstStyle>
            <a:lvl1pPr>
              <a:defRPr/>
            </a:lvl1pPr>
          </a:lstStyle>
          <a:p>
            <a:pPr>
              <a:defRPr/>
            </a:pPr>
            <a:fld id="{C74CC94B-C2F1-4A3A-81E4-5BC8BCA019AF}"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en-US"/>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en-US" noProof="0" smtClean="0"/>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580502C-818C-4095-950F-142DC89A9ADF}"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B9B6B8E-4F45-430A-8D0F-A2F3A560D93B}" type="datetimeFigureOut">
              <a:rPr lang="en-US" smtClean="0"/>
              <a:pPr/>
              <a:t>11/7/2013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B9B6B8E-4F45-430A-8D0F-A2F3A560D93B}" type="datetimeFigureOut">
              <a:rPr lang="en-US" smtClean="0"/>
              <a:pPr/>
              <a:t>11/7/2013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D4B4124-BA3C-4FD7-B502-D1E8E50D55C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B9B6B8E-4F45-430A-8D0F-A2F3A560D93B}" type="datetimeFigureOut">
              <a:rPr lang="en-US" smtClean="0"/>
              <a:pPr/>
              <a:t>11/7/2013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B9B6B8E-4F45-430A-8D0F-A2F3A560D93B}" type="datetimeFigureOut">
              <a:rPr lang="en-US" smtClean="0"/>
              <a:pPr/>
              <a:t>11/7/2013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B9B6B8E-4F45-430A-8D0F-A2F3A560D93B}" type="datetimeFigureOut">
              <a:rPr lang="en-US" smtClean="0"/>
              <a:pPr/>
              <a:t>11/7/2013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9B6B8E-4F45-430A-8D0F-A2F3A560D93B}" type="datetimeFigureOut">
              <a:rPr lang="en-US" smtClean="0"/>
              <a:pPr/>
              <a:t>11/7/2013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B9B6B8E-4F45-430A-8D0F-A2F3A560D93B}" type="datetimeFigureOut">
              <a:rPr lang="en-US" smtClean="0"/>
              <a:pPr/>
              <a:t>11/7/2013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B9B6B8E-4F45-430A-8D0F-A2F3A560D93B}" type="datetimeFigureOut">
              <a:rPr lang="en-US" smtClean="0"/>
              <a:pPr/>
              <a:t>11/7/2013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D4B4124-BA3C-4FD7-B502-D1E8E50D55C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B9B6B8E-4F45-430A-8D0F-A2F3A560D93B}" type="datetimeFigureOut">
              <a:rPr lang="en-US" smtClean="0"/>
              <a:pPr/>
              <a:t>11/7/2013</a:t>
            </a:fld>
            <a:endParaRPr lang="en-US"/>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4B4124-BA3C-4FD7-B502-D1E8E50D55CB}"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recastingnanolaw@gmail.com" TargetMode="External"/><Relationship Id="rId2" Type="http://schemas.openxmlformats.org/officeDocument/2006/relationships/hyperlink" Target="mailto:Ilise.Feitshans@chuv.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hyperlink" Target="http://www.earthfocusfoundation.org/"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Need for International Harmonization of nanotechnology Laws </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r>
              <a:rPr lang="en-US" dirty="0" smtClean="0"/>
              <a:t>By </a:t>
            </a:r>
            <a:r>
              <a:rPr lang="en-US" dirty="0"/>
              <a:t>Ilise L Feitshans JD and </a:t>
            </a:r>
            <a:r>
              <a:rPr lang="en-US" dirty="0" err="1"/>
              <a:t>ScM</a:t>
            </a:r>
            <a:endParaRPr lang="en-US" dirty="0"/>
          </a:p>
          <a:p>
            <a:pPr>
              <a:buNone/>
            </a:pPr>
            <a:r>
              <a:rPr lang="en-US" dirty="0"/>
              <a:t>Visiting Scientist </a:t>
            </a:r>
            <a:r>
              <a:rPr lang="en-US" dirty="0" smtClean="0"/>
              <a:t> and Scholar in Law of Health. Institute </a:t>
            </a:r>
            <a:r>
              <a:rPr lang="en-US" dirty="0"/>
              <a:t>for Work and Health (</a:t>
            </a:r>
            <a:r>
              <a:rPr lang="en-US" dirty="0" smtClean="0"/>
              <a:t>IST)University </a:t>
            </a:r>
            <a:r>
              <a:rPr lang="en-US" dirty="0"/>
              <a:t>of Lausanne,</a:t>
            </a:r>
          </a:p>
          <a:p>
            <a:pPr>
              <a:buNone/>
            </a:pPr>
            <a:r>
              <a:rPr lang="en-US" dirty="0"/>
              <a:t>Doctoral Candidate in International Relations</a:t>
            </a:r>
          </a:p>
          <a:p>
            <a:r>
              <a:rPr lang="en-US" dirty="0"/>
              <a:t>« Forecasting Nano Law: Risk Management Protecting Public </a:t>
            </a:r>
            <a:r>
              <a:rPr lang="en-US" dirty="0" err="1" smtClean="0"/>
              <a:t>HealthUnder</a:t>
            </a:r>
            <a:r>
              <a:rPr lang="en-US" dirty="0" smtClean="0"/>
              <a:t> </a:t>
            </a:r>
            <a:r>
              <a:rPr lang="en-US" dirty="0"/>
              <a:t>International Law »</a:t>
            </a:r>
          </a:p>
          <a:p>
            <a:r>
              <a:rPr lang="en-US" dirty="0"/>
              <a:t>Geneva School of Diplomacy, Geneva Switzerland.</a:t>
            </a:r>
          </a:p>
          <a:p>
            <a:r>
              <a:rPr lang="en-US" b="1" dirty="0"/>
              <a:t>Email</a:t>
            </a:r>
            <a:r>
              <a:rPr lang="en-US" b="1" dirty="0">
                <a:hlinkClick r:id="rId2"/>
              </a:rPr>
              <a:t>Ilise.Feitshans@chuv.ch</a:t>
            </a:r>
            <a:r>
              <a:rPr lang="en-US" b="1" dirty="0"/>
              <a:t> or </a:t>
            </a:r>
            <a:r>
              <a:rPr lang="en-US" b="1" u="sng" dirty="0">
                <a:hlinkClick r:id="rId3"/>
              </a:rPr>
              <a:t>forecastingnanolaw@gmail.com</a:t>
            </a:r>
            <a:endParaRPr lang="en-US" dirty="0"/>
          </a:p>
          <a:p>
            <a:r>
              <a:rPr lang="en-US" b="1" dirty="0" err="1"/>
              <a:t>tél</a:t>
            </a:r>
            <a:r>
              <a:rPr lang="en-US" b="1" dirty="0"/>
              <a:t>. +41 79 836 3965 USA 917 239 9960</a:t>
            </a:r>
            <a:endParaRPr lang="en-US" dirty="0"/>
          </a:p>
          <a:p>
            <a:endParaRPr lang="en-US" dirty="0"/>
          </a:p>
        </p:txBody>
      </p:sp>
    </p:spTree>
    <p:extLst>
      <p:ext uri="{BB962C8B-B14F-4D97-AF65-F5344CB8AC3E}">
        <p14:creationId xmlns:p14="http://schemas.microsoft.com/office/powerpoint/2010/main" xmlns="" val="3338725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1905000"/>
            <a:ext cx="7772400" cy="3863975"/>
          </a:xfrm>
        </p:spPr>
        <p:txBody>
          <a:bodyPr/>
          <a:lstStyle/>
          <a:p>
            <a:pPr>
              <a:defRPr/>
            </a:pPr>
            <a:r>
              <a:rPr lang="en-US" sz="3200" dirty="0" smtClean="0"/>
              <a:t>DUE DILIGIENCE</a:t>
            </a:r>
            <a:br>
              <a:rPr lang="en-US" sz="3200" dirty="0" smtClean="0"/>
            </a:br>
            <a:r>
              <a:rPr lang="en-US" sz="3200" dirty="0" smtClean="0"/>
              <a:t/>
            </a:r>
            <a:br>
              <a:rPr lang="en-US" sz="3200" dirty="0" smtClean="0"/>
            </a:br>
            <a:r>
              <a:rPr lang="en-US" sz="3200" dirty="0" smtClean="0"/>
              <a:t>INTERNAL SYSTEMS TO LISTEN TO COMPLAINTS BEFOEE THEY BLOSSOM INTO MAJOR PROBLEMS</a:t>
            </a:r>
            <a:br>
              <a:rPr lang="en-US" sz="3200" dirty="0" smtClean="0"/>
            </a:br>
            <a:r>
              <a:rPr lang="en-US" sz="3200" dirty="0" smtClean="0"/>
              <a:t/>
            </a:r>
            <a:br>
              <a:rPr lang="en-US" sz="3200" dirty="0" smtClean="0"/>
            </a:br>
            <a:r>
              <a:rPr lang="en-US" sz="3200" dirty="0" smtClean="0"/>
              <a:t>LISTEN TO STAFF IN HOUSE</a:t>
            </a:r>
            <a:br>
              <a:rPr lang="en-US" sz="3200" dirty="0" smtClean="0"/>
            </a:br>
            <a:r>
              <a:rPr lang="en-US" sz="3200" dirty="0" smtClean="0"/>
              <a:t>INTERACT WITH AGENCY REGULATORS BEFORE PROBLEMS ARISE</a:t>
            </a:r>
            <a:endParaRPr lang="en-US" sz="3200" dirty="0"/>
          </a:p>
        </p:txBody>
      </p:sp>
      <p:sp>
        <p:nvSpPr>
          <p:cNvPr id="3" name="Espace réservé du texte 2"/>
          <p:cNvSpPr>
            <a:spLocks noGrp="1"/>
          </p:cNvSpPr>
          <p:nvPr>
            <p:ph type="body" idx="1"/>
          </p:nvPr>
        </p:nvSpPr>
        <p:spPr>
          <a:xfrm>
            <a:off x="722313" y="533400"/>
            <a:ext cx="7772400" cy="1219200"/>
          </a:xfrm>
        </p:spPr>
        <p:txBody>
          <a:bodyPr/>
          <a:lstStyle/>
          <a:p>
            <a:pPr>
              <a:defRPr/>
            </a:pPr>
            <a:r>
              <a:rPr lang="en-US" sz="3600" dirty="0" smtClean="0"/>
              <a:t>AREAS FOR PROGRAM EMPHASIS</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smtClean="0"/>
              <a:t>Hierarchy of controls </a:t>
            </a:r>
            <a:br>
              <a:rPr lang="en-US" dirty="0" smtClean="0"/>
            </a:br>
            <a:r>
              <a:rPr lang="en-US" dirty="0" smtClean="0"/>
              <a:t>the basic bricks for due diligence </a:t>
            </a:r>
            <a:endParaRPr lang="en-US" dirty="0"/>
          </a:p>
        </p:txBody>
      </p:sp>
      <p:sp>
        <p:nvSpPr>
          <p:cNvPr id="3" name="Espace réservé du contenu 2"/>
          <p:cNvSpPr>
            <a:spLocks noGrp="1"/>
          </p:cNvSpPr>
          <p:nvPr>
            <p:ph idx="1"/>
          </p:nvPr>
        </p:nvSpPr>
        <p:spPr/>
        <p:txBody>
          <a:bodyPr/>
          <a:lstStyle/>
          <a:p>
            <a:pPr>
              <a:defRPr/>
            </a:pPr>
            <a:r>
              <a:rPr lang="en-US" dirty="0" smtClean="0"/>
              <a:t> 1. Eliminate or minimize risks at their source; </a:t>
            </a:r>
          </a:p>
          <a:p>
            <a:pPr>
              <a:defRPr/>
            </a:pPr>
            <a:r>
              <a:rPr lang="en-US" dirty="0" smtClean="0"/>
              <a:t>2. Reduce risks through engineering controls or other physical safeguards; </a:t>
            </a:r>
          </a:p>
          <a:p>
            <a:pPr>
              <a:defRPr/>
            </a:pPr>
            <a:r>
              <a:rPr lang="en-US" dirty="0" smtClean="0"/>
              <a:t>3. Provide safe working  procedures to reduce risks further, and</a:t>
            </a:r>
          </a:p>
          <a:p>
            <a:pPr>
              <a:defRPr/>
            </a:pPr>
            <a:r>
              <a:rPr lang="en-US" dirty="0" smtClean="0"/>
              <a:t>4. Provide, wear and maintain personal protective equipment.</a:t>
            </a:r>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i="1" dirty="0" smtClean="0"/>
              <a:t>UNPRECEDENTED!</a:t>
            </a:r>
            <a:endParaRPr lang="en-US" i="1" dirty="0"/>
          </a:p>
        </p:txBody>
      </p:sp>
      <p:sp>
        <p:nvSpPr>
          <p:cNvPr id="3" name="Espace réservé du contenu 2"/>
          <p:cNvSpPr>
            <a:spLocks noGrp="1"/>
          </p:cNvSpPr>
          <p:nvPr>
            <p:ph idx="1"/>
          </p:nvPr>
        </p:nvSpPr>
        <p:spPr/>
        <p:txBody>
          <a:bodyPr>
            <a:normAutofit fontScale="92500" lnSpcReduction="10000"/>
          </a:bodyPr>
          <a:lstStyle/>
          <a:p>
            <a:pPr algn="ctr">
              <a:buFont typeface="Wingdings" pitchFamily="2" charset="2"/>
              <a:buNone/>
              <a:defRPr/>
            </a:pPr>
            <a:r>
              <a:rPr lang="en-US" sz="6000" b="1" i="1" dirty="0" smtClean="0"/>
              <a:t>GHS  will bring together consumers, suppliers, end-users and manufacturers of toxic chemicals as never before</a:t>
            </a:r>
            <a:r>
              <a:rPr lang="en-US" sz="6000" b="1" i="1" dirty="0"/>
              <a:t> </a:t>
            </a:r>
            <a:endParaRPr lang="en-US" sz="6000" dirty="0"/>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Advantages</a:t>
            </a:r>
            <a:r>
              <a:rPr lang="fr-CH" dirty="0" smtClean="0"/>
              <a:t> of </a:t>
            </a:r>
            <a:r>
              <a:rPr lang="fr-CH" dirty="0" err="1" smtClean="0"/>
              <a:t>Harmonization</a:t>
            </a:r>
            <a:endParaRPr lang="fr-CH" dirty="0"/>
          </a:p>
        </p:txBody>
      </p:sp>
      <p:sp>
        <p:nvSpPr>
          <p:cNvPr id="3" name="Espace réservé du texte 2"/>
          <p:cNvSpPr>
            <a:spLocks noGrp="1"/>
          </p:cNvSpPr>
          <p:nvPr>
            <p:ph type="body" idx="1"/>
          </p:nvPr>
        </p:nvSpPr>
        <p:spPr>
          <a:xfrm>
            <a:off x="1600200" y="2507786"/>
            <a:ext cx="6212160" cy="2793422"/>
          </a:xfrm>
        </p:spPr>
        <p:txBody>
          <a:bodyPr>
            <a:normAutofit/>
          </a:bodyPr>
          <a:lstStyle/>
          <a:p>
            <a:r>
              <a:rPr lang="fr-CH" dirty="0" smtClean="0"/>
              <a:t>Best practices </a:t>
            </a:r>
          </a:p>
          <a:p>
            <a:r>
              <a:rPr lang="fr-CH" dirty="0" smtClean="0"/>
              <a:t>Shows due diligence</a:t>
            </a:r>
          </a:p>
          <a:p>
            <a:r>
              <a:rPr lang="fr-CH" dirty="0" err="1" smtClean="0"/>
              <a:t>Predictability</a:t>
            </a:r>
            <a:r>
              <a:rPr lang="fr-CH" dirty="0" smtClean="0"/>
              <a:t> for commerce</a:t>
            </a:r>
          </a:p>
          <a:p>
            <a:endParaRPr lang="fr-CH" dirty="0" smtClean="0"/>
          </a:p>
          <a:p>
            <a:r>
              <a:rPr lang="fr-CH" dirty="0" err="1" smtClean="0"/>
              <a:t>Consistency</a:t>
            </a:r>
            <a:r>
              <a:rPr lang="fr-CH" dirty="0" smtClean="0"/>
              <a:t> </a:t>
            </a:r>
            <a:r>
              <a:rPr lang="fr-CH" dirty="0" err="1" smtClean="0"/>
              <a:t>that</a:t>
            </a:r>
            <a:r>
              <a:rPr lang="fr-CH" dirty="0" smtClean="0"/>
              <a:t> </a:t>
            </a:r>
            <a:r>
              <a:rPr lang="fr-CH" dirty="0" err="1" smtClean="0"/>
              <a:t>prevents</a:t>
            </a:r>
            <a:r>
              <a:rPr lang="fr-CH" dirty="0" smtClean="0"/>
              <a:t> </a:t>
            </a:r>
            <a:r>
              <a:rPr lang="fr-CH" dirty="0" err="1" smtClean="0"/>
              <a:t>conflicts</a:t>
            </a:r>
            <a:r>
              <a:rPr lang="fr-CH" dirty="0" smtClean="0"/>
              <a:t> of </a:t>
            </a:r>
            <a:r>
              <a:rPr lang="fr-CH" dirty="0" err="1" smtClean="0"/>
              <a:t>laws</a:t>
            </a:r>
            <a:r>
              <a:rPr lang="fr-CH" dirty="0" smtClean="0"/>
              <a:t> </a:t>
            </a:r>
          </a:p>
          <a:p>
            <a:endParaRPr lang="fr-CH" dirty="0" smtClean="0"/>
          </a:p>
          <a:p>
            <a:endParaRPr lang="fr-CH"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181100" y="838200"/>
            <a:ext cx="6477000" cy="54864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324100" y="1524000"/>
            <a:ext cx="4191000" cy="36576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229600" cy="762000"/>
          </a:xfrm>
          <a:ln w="0">
            <a:noFill/>
          </a:ln>
        </p:spPr>
        <p:txBody>
          <a:bodyPr/>
          <a:lstStyle/>
          <a:p>
            <a:r>
              <a:rPr lang="en-US" dirty="0" smtClean="0"/>
              <a:t>Competing Laws</a:t>
            </a:r>
            <a:endParaRPr lang="en-US" dirty="0"/>
          </a:p>
        </p:txBody>
      </p:sp>
      <p:sp>
        <p:nvSpPr>
          <p:cNvPr id="3" name="Oval 2"/>
          <p:cNvSpPr/>
          <p:nvPr/>
        </p:nvSpPr>
        <p:spPr>
          <a:xfrm>
            <a:off x="3581400" y="2438400"/>
            <a:ext cx="1676400" cy="1600200"/>
          </a:xfrm>
          <a:prstGeom prst="ellipse">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Law</a:t>
            </a:r>
            <a:endParaRPr lang="en-US" sz="4000" dirty="0">
              <a:solidFill>
                <a:schemeClr val="bg1"/>
              </a:solidFill>
            </a:endParaRPr>
          </a:p>
        </p:txBody>
      </p:sp>
      <p:sp>
        <p:nvSpPr>
          <p:cNvPr id="4" name="TextBox 3"/>
          <p:cNvSpPr txBox="1"/>
          <p:nvPr/>
        </p:nvSpPr>
        <p:spPr>
          <a:xfrm>
            <a:off x="3613265" y="5391834"/>
            <a:ext cx="1918856" cy="646331"/>
          </a:xfrm>
          <a:prstGeom prst="rect">
            <a:avLst/>
          </a:prstGeom>
          <a:noFill/>
          <a:ln w="57150">
            <a:noFill/>
          </a:ln>
        </p:spPr>
        <p:txBody>
          <a:bodyPr wrap="square" rtlCol="0">
            <a:spAutoFit/>
          </a:bodyPr>
          <a:lstStyle/>
          <a:p>
            <a:r>
              <a:rPr lang="en-US" sz="3600" dirty="0" smtClean="0">
                <a:solidFill>
                  <a:schemeClr val="bg1"/>
                </a:solidFill>
              </a:rPr>
              <a:t>Science</a:t>
            </a:r>
            <a:endParaRPr lang="en-US" sz="3600" dirty="0">
              <a:solidFill>
                <a:schemeClr val="bg1"/>
              </a:solidFill>
            </a:endParaRPr>
          </a:p>
        </p:txBody>
      </p:sp>
      <p:sp>
        <p:nvSpPr>
          <p:cNvPr id="9" name="TextBox 8"/>
          <p:cNvSpPr txBox="1"/>
          <p:nvPr/>
        </p:nvSpPr>
        <p:spPr>
          <a:xfrm>
            <a:off x="3614652" y="4494699"/>
            <a:ext cx="1950721" cy="461665"/>
          </a:xfrm>
          <a:prstGeom prst="rect">
            <a:avLst/>
          </a:prstGeom>
          <a:noFill/>
          <a:ln w="57150">
            <a:noFill/>
          </a:ln>
        </p:spPr>
        <p:txBody>
          <a:bodyPr wrap="square" rtlCol="0">
            <a:spAutoFit/>
          </a:bodyPr>
          <a:lstStyle/>
          <a:p>
            <a:r>
              <a:rPr lang="en-US" sz="2400" dirty="0" smtClean="0">
                <a:solidFill>
                  <a:schemeClr val="bg1"/>
                </a:solidFill>
              </a:rPr>
              <a:t>Implications</a:t>
            </a:r>
            <a:endParaRPr lang="en-US" sz="2400" dirty="0">
              <a:solidFill>
                <a:schemeClr val="bg1"/>
              </a:solidFill>
            </a:endParaRPr>
          </a:p>
        </p:txBody>
      </p:sp>
      <p:cxnSp>
        <p:nvCxnSpPr>
          <p:cNvPr id="6" name="Straight Connector 5"/>
          <p:cNvCxnSpPr/>
          <p:nvPr/>
        </p:nvCxnSpPr>
        <p:spPr>
          <a:xfrm flipH="1">
            <a:off x="2971800" y="3962400"/>
            <a:ext cx="990600" cy="2057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3962400"/>
            <a:ext cx="1524000" cy="1752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6"/>
          </p:cNvCxnSpPr>
          <p:nvPr/>
        </p:nvCxnSpPr>
        <p:spPr>
          <a:xfrm flipV="1">
            <a:off x="5257800" y="2971800"/>
            <a:ext cx="2209800" cy="2667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800600" y="990600"/>
            <a:ext cx="685800" cy="1524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600200" y="2209800"/>
            <a:ext cx="2057400" cy="762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962400" y="2667000"/>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33158" y="3113117"/>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18313" y="3281103"/>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1554" y="3642360"/>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0600" y="2819400"/>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48200" y="2629593"/>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71554" y="2455025"/>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29100" y="3733800"/>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33800" y="3581400"/>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62500" y="3414453"/>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81945" y="2828059"/>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68684" y="2808317"/>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256116" y="2582834"/>
            <a:ext cx="381000" cy="304800"/>
          </a:xfrm>
          <a:prstGeom prst="ellipse">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2043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p>
            <a:pPr>
              <a:defRPr/>
            </a:pPr>
            <a:r>
              <a:rPr lang="fr-CH" sz="2800" dirty="0" smtClean="0"/>
              <a:t>WHO </a:t>
            </a:r>
            <a:endParaRPr lang="fr-CH" sz="2800" dirty="0"/>
          </a:p>
        </p:txBody>
      </p:sp>
      <p:sp>
        <p:nvSpPr>
          <p:cNvPr id="3" name="Espace réservé du contenu 2"/>
          <p:cNvSpPr>
            <a:spLocks noGrp="1"/>
          </p:cNvSpPr>
          <p:nvPr>
            <p:ph idx="1"/>
          </p:nvPr>
        </p:nvSpPr>
        <p:spPr>
          <a:xfrm>
            <a:off x="3575050" y="273050"/>
            <a:ext cx="5111750" cy="5853113"/>
          </a:xfrm>
        </p:spPr>
        <p:txBody>
          <a:bodyPr/>
          <a:lstStyle/>
          <a:p>
            <a:pPr>
              <a:defRPr/>
            </a:pPr>
            <a:r>
              <a:rPr lang="fr-CH" dirty="0" smtClean="0"/>
              <a:t>OECD </a:t>
            </a:r>
          </a:p>
          <a:p>
            <a:pPr>
              <a:defRPr/>
            </a:pPr>
            <a:r>
              <a:rPr lang="fr-CH" dirty="0" smtClean="0"/>
              <a:t>WHO </a:t>
            </a:r>
          </a:p>
          <a:p>
            <a:pPr>
              <a:defRPr/>
            </a:pPr>
            <a:r>
              <a:rPr lang="fr-CH" dirty="0" smtClean="0"/>
              <a:t>ISO… not a </a:t>
            </a:r>
            <a:r>
              <a:rPr lang="fr-CH" dirty="0" err="1" smtClean="0"/>
              <a:t>government</a:t>
            </a:r>
            <a:endParaRPr lang="fr-CH" dirty="0" smtClean="0"/>
          </a:p>
          <a:p>
            <a:pPr>
              <a:defRPr/>
            </a:pPr>
            <a:r>
              <a:rPr lang="fr-CH" dirty="0" err="1" smtClean="0"/>
              <a:t>European</a:t>
            </a:r>
            <a:r>
              <a:rPr lang="fr-CH" dirty="0" smtClean="0"/>
              <a:t> Union</a:t>
            </a:r>
          </a:p>
          <a:p>
            <a:pPr>
              <a:defRPr/>
            </a:pPr>
            <a:r>
              <a:rPr lang="fr-CH" dirty="0" smtClean="0"/>
              <a:t>USA </a:t>
            </a:r>
          </a:p>
          <a:p>
            <a:pPr>
              <a:defRPr/>
            </a:pPr>
            <a:r>
              <a:rPr lang="fr-CH" dirty="0" smtClean="0"/>
              <a:t>China </a:t>
            </a:r>
          </a:p>
          <a:p>
            <a:pPr>
              <a:defRPr/>
            </a:pPr>
            <a:r>
              <a:rPr lang="fr-CH" dirty="0" smtClean="0"/>
              <a:t>South </a:t>
            </a:r>
            <a:r>
              <a:rPr lang="fr-CH" dirty="0" err="1" smtClean="0"/>
              <a:t>Africa</a:t>
            </a:r>
            <a:endParaRPr lang="fr-CH" dirty="0" smtClean="0"/>
          </a:p>
          <a:p>
            <a:pPr>
              <a:defRPr/>
            </a:pPr>
            <a:r>
              <a:rPr lang="fr-CH" dirty="0" err="1" smtClean="0"/>
              <a:t>India</a:t>
            </a:r>
            <a:endParaRPr lang="fr-CH" dirty="0" smtClean="0"/>
          </a:p>
          <a:p>
            <a:pPr>
              <a:defRPr/>
            </a:pPr>
            <a:r>
              <a:rPr lang="fr-CH" dirty="0" smtClean="0"/>
              <a:t>NATO</a:t>
            </a:r>
          </a:p>
          <a:p>
            <a:pPr>
              <a:defRPr/>
            </a:pPr>
            <a:r>
              <a:rPr lang="fr-CH" dirty="0" err="1" smtClean="0"/>
              <a:t>Think</a:t>
            </a:r>
            <a:r>
              <a:rPr lang="fr-CH" dirty="0" smtClean="0"/>
              <a:t> tanks</a:t>
            </a:r>
          </a:p>
          <a:p>
            <a:pPr>
              <a:defRPr/>
            </a:pPr>
            <a:endParaRPr lang="fr-CH" dirty="0"/>
          </a:p>
        </p:txBody>
      </p:sp>
      <p:sp>
        <p:nvSpPr>
          <p:cNvPr id="4" name="Espace réservé du texte 3"/>
          <p:cNvSpPr>
            <a:spLocks noGrp="1"/>
          </p:cNvSpPr>
          <p:nvPr>
            <p:ph type="body" sz="half" idx="2"/>
          </p:nvPr>
        </p:nvSpPr>
        <p:spPr>
          <a:xfrm>
            <a:off x="457200" y="1435100"/>
            <a:ext cx="3008313" cy="4691063"/>
          </a:xfrm>
        </p:spPr>
        <p:txBody>
          <a:bodyPr/>
          <a:lstStyle/>
          <a:p>
            <a:pPr>
              <a:defRPr/>
            </a:pPr>
            <a:r>
              <a:rPr lang="fr-CH" dirty="0" smtClean="0"/>
              <a:t>Is </a:t>
            </a:r>
            <a:r>
              <a:rPr lang="fr-CH" dirty="0" err="1" smtClean="0"/>
              <a:t>doing</a:t>
            </a:r>
            <a:r>
              <a:rPr lang="fr-CH" dirty="0" smtClean="0"/>
              <a:t> or </a:t>
            </a:r>
            <a:r>
              <a:rPr lang="fr-CH" dirty="0" err="1" smtClean="0"/>
              <a:t>influencing</a:t>
            </a:r>
            <a:r>
              <a:rPr lang="fr-CH" dirty="0" smtClean="0"/>
              <a:t> nano </a:t>
            </a:r>
            <a:r>
              <a:rPr lang="fr-CH" dirty="0" err="1" smtClean="0"/>
              <a:t>law</a:t>
            </a:r>
            <a:r>
              <a:rPr lang="fr-CH" dirty="0" smtClean="0"/>
              <a:t>?</a:t>
            </a:r>
          </a:p>
          <a:p>
            <a:pPr>
              <a:defRPr/>
            </a:pPr>
            <a:endParaRPr lang="fr-CH" dirty="0" smtClean="0"/>
          </a:p>
          <a:p>
            <a:pPr>
              <a:defRPr/>
            </a:pPr>
            <a:endParaRPr lang="fr-CH" sz="3200" dirty="0" smtClean="0"/>
          </a:p>
          <a:p>
            <a:pPr>
              <a:defRPr/>
            </a:pPr>
            <a:r>
              <a:rPr lang="fr-CH" sz="3200" dirty="0" err="1" smtClean="0"/>
              <a:t>Some</a:t>
            </a:r>
            <a:endParaRPr lang="fr-CH" sz="3200" dirty="0" smtClean="0"/>
          </a:p>
          <a:p>
            <a:pPr>
              <a:defRPr/>
            </a:pPr>
            <a:r>
              <a:rPr lang="fr-CH" sz="3200" dirty="0" smtClean="0"/>
              <a:t>KEY </a:t>
            </a:r>
            <a:br>
              <a:rPr lang="fr-CH" sz="3200" dirty="0" smtClean="0"/>
            </a:br>
            <a:r>
              <a:rPr lang="fr-CH" sz="3200" dirty="0" smtClean="0"/>
              <a:t>PLAYERS</a:t>
            </a:r>
            <a:endParaRPr lang="fr-CH" sz="3200" dirty="0"/>
          </a:p>
        </p:txBody>
      </p:sp>
      <p:sp>
        <p:nvSpPr>
          <p:cNvPr id="5" name="Slide Number Placeholder 1"/>
          <p:cNvSpPr>
            <a:spLocks noGrp="1"/>
          </p:cNvSpPr>
          <p:nvPr>
            <p:ph type="sldNum" sz="quarter" idx="12"/>
          </p:nvPr>
        </p:nvSpPr>
        <p:spPr>
          <a:xfrm>
            <a:off x="7010400" y="6400800"/>
            <a:ext cx="2133600" cy="457200"/>
          </a:xfrm>
        </p:spPr>
        <p:txBody>
          <a:bodyPr/>
          <a:lstStyle/>
          <a:p>
            <a:pPr>
              <a:defRPr/>
            </a:pPr>
            <a:fld id="{89000143-08AE-4571-BA8C-8293DE7DD34A}" type="slidenum">
              <a:rPr lang="en-US" sz="2400" smtClean="0"/>
              <a:pPr>
                <a:defRPr/>
              </a:pPr>
              <a:t>15</a:t>
            </a:fld>
            <a:endParaRPr lang="en-US" sz="2400" dirty="0"/>
          </a:p>
        </p:txBody>
      </p:sp>
    </p:spTree>
    <p:extLst>
      <p:ext uri="{BB962C8B-B14F-4D97-AF65-F5344CB8AC3E}">
        <p14:creationId xmlns:p14="http://schemas.microsoft.com/office/powerpoint/2010/main" xmlns="" val="379439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1295400"/>
          </a:xfrm>
        </p:spPr>
        <p:txBody>
          <a:bodyPr/>
          <a:lstStyle/>
          <a:p>
            <a:pPr eaLnBrk="1" hangingPunct="1">
              <a:defRPr/>
            </a:pPr>
            <a:r>
              <a:rPr lang="en-US" b="1" i="1" dirty="0" smtClean="0"/>
              <a:t>European  Legislation (EU)</a:t>
            </a:r>
          </a:p>
        </p:txBody>
      </p:sp>
      <p:sp>
        <p:nvSpPr>
          <p:cNvPr id="7171" name="Rectangle 5"/>
          <p:cNvSpPr>
            <a:spLocks noGrp="1" noChangeArrowheads="1"/>
          </p:cNvSpPr>
          <p:nvPr>
            <p:ph type="body" sz="half" idx="2"/>
          </p:nvPr>
        </p:nvSpPr>
        <p:spPr>
          <a:xfrm>
            <a:off x="4648200" y="1981200"/>
            <a:ext cx="4495800" cy="4114800"/>
          </a:xfrm>
        </p:spPr>
        <p:txBody>
          <a:bodyPr>
            <a:normAutofit fontScale="92500" lnSpcReduction="10000"/>
          </a:bodyPr>
          <a:lstStyle/>
          <a:p>
            <a:pPr eaLnBrk="1" hangingPunct="1">
              <a:buFont typeface="Wingdings" pitchFamily="2" charset="2"/>
              <a:buNone/>
            </a:pPr>
            <a:r>
              <a:rPr lang="en-US" sz="2400" smtClean="0"/>
              <a:t/>
            </a:r>
            <a:br>
              <a:rPr lang="en-US" sz="2400" smtClean="0"/>
            </a:br>
            <a:endParaRPr lang="en-US" sz="2400" smtClean="0"/>
          </a:p>
          <a:p>
            <a:pPr eaLnBrk="1" hangingPunct="1"/>
            <a:endParaRPr lang="en-US" sz="2400" smtClean="0"/>
          </a:p>
          <a:p>
            <a:pPr eaLnBrk="1" hangingPunct="1"/>
            <a:endParaRPr lang="en-US" sz="2400" smtClean="0"/>
          </a:p>
          <a:p>
            <a:pPr eaLnBrk="1" hangingPunct="1"/>
            <a:endParaRPr lang="en-US" sz="2400" smtClean="0"/>
          </a:p>
          <a:p>
            <a:pPr eaLnBrk="1" hangingPunct="1"/>
            <a:r>
              <a:rPr lang="en-US" sz="2400" smtClean="0"/>
              <a:t>                  Collective will</a:t>
            </a:r>
            <a:br>
              <a:rPr lang="en-US" sz="2400" smtClean="0"/>
            </a:br>
            <a:r>
              <a:rPr lang="en-US" sz="2400" smtClean="0"/>
              <a:t/>
            </a:r>
            <a:br>
              <a:rPr lang="en-US" sz="2400" smtClean="0"/>
            </a:br>
            <a:r>
              <a:rPr lang="en-US" sz="2400" smtClean="0"/>
              <a:t>           Political will </a:t>
            </a:r>
          </a:p>
          <a:p>
            <a:pPr eaLnBrk="1" hangingPunct="1"/>
            <a:endParaRPr lang="en-US" sz="2400" smtClean="0"/>
          </a:p>
          <a:p>
            <a:pPr eaLnBrk="1" hangingPunct="1">
              <a:buFont typeface="Wingdings" pitchFamily="2" charset="2"/>
              <a:buNone/>
            </a:pPr>
            <a:r>
              <a:rPr lang="en-US" sz="2400" smtClean="0"/>
              <a:t>      Legislature exercises power</a:t>
            </a:r>
            <a:br>
              <a:rPr lang="en-US" sz="2400" smtClean="0"/>
            </a:br>
            <a:r>
              <a:rPr lang="en-US" sz="2400" smtClean="0"/>
              <a:t/>
            </a:r>
            <a:br>
              <a:rPr lang="en-US" sz="2400" smtClean="0"/>
            </a:br>
            <a:endParaRPr lang="en-US" sz="2400" smtClean="0"/>
          </a:p>
        </p:txBody>
      </p:sp>
      <p:pic>
        <p:nvPicPr>
          <p:cNvPr id="7173" name="Picture 7"/>
          <p:cNvPicPr>
            <a:picLocks noChangeAspect="1" noChangeArrowheads="1"/>
          </p:cNvPicPr>
          <p:nvPr/>
        </p:nvPicPr>
        <p:blipFill>
          <a:blip r:embed="rId2" cstate="print"/>
          <a:srcRect/>
          <a:stretch>
            <a:fillRect/>
          </a:stretch>
        </p:blipFill>
        <p:spPr bwMode="auto">
          <a:xfrm>
            <a:off x="5257800" y="1447800"/>
            <a:ext cx="3553741" cy="2209800"/>
          </a:xfrm>
          <a:prstGeom prst="rect">
            <a:avLst/>
          </a:prstGeom>
          <a:noFill/>
          <a:ln w="9525">
            <a:noFill/>
            <a:miter lim="800000"/>
            <a:headEnd/>
            <a:tailEnd/>
          </a:ln>
        </p:spPr>
      </p:pic>
      <p:pic>
        <p:nvPicPr>
          <p:cNvPr id="7174" name="Picture 8"/>
          <p:cNvPicPr>
            <a:picLocks noChangeAspect="1" noChangeArrowheads="1"/>
          </p:cNvPicPr>
          <p:nvPr/>
        </p:nvPicPr>
        <p:blipFill>
          <a:blip r:embed="rId3" cstate="print"/>
          <a:srcRect/>
          <a:stretch>
            <a:fillRect/>
          </a:stretch>
        </p:blipFill>
        <p:spPr bwMode="auto">
          <a:xfrm>
            <a:off x="196397" y="3124200"/>
            <a:ext cx="4604204" cy="3429000"/>
          </a:xfrm>
          <a:prstGeom prst="rect">
            <a:avLst/>
          </a:prstGeom>
          <a:noFill/>
          <a:ln w="9525">
            <a:noFill/>
            <a:miter lim="800000"/>
            <a:headEnd/>
            <a:tailEnd/>
          </a:ln>
        </p:spPr>
      </p:pic>
      <p:sp>
        <p:nvSpPr>
          <p:cNvPr id="6" name="TextBox 5"/>
          <p:cNvSpPr txBox="1"/>
          <p:nvPr/>
        </p:nvSpPr>
        <p:spPr>
          <a:xfrm>
            <a:off x="609599" y="2048876"/>
            <a:ext cx="2098651" cy="523220"/>
          </a:xfrm>
          <a:prstGeom prst="rect">
            <a:avLst/>
          </a:prstGeom>
          <a:noFill/>
        </p:spPr>
        <p:txBody>
          <a:bodyPr wrap="none" rtlCol="0">
            <a:spAutoFit/>
          </a:bodyPr>
          <a:lstStyle/>
          <a:p>
            <a:r>
              <a:rPr lang="en-US" sz="2800" dirty="0">
                <a:solidFill>
                  <a:schemeClr val="bg1"/>
                </a:solidFill>
              </a:rPr>
              <a:t>2</a:t>
            </a:r>
            <a:r>
              <a:rPr lang="en-US" sz="2800" dirty="0" smtClean="0">
                <a:solidFill>
                  <a:schemeClr val="bg1"/>
                </a:solidFill>
              </a:rPr>
              <a:t>7 countries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WHOM ARE THE NATIONS OF THE EU???</a:t>
            </a:r>
            <a:endParaRPr lang="en-US" dirty="0"/>
          </a:p>
        </p:txBody>
      </p:sp>
      <p:sp>
        <p:nvSpPr>
          <p:cNvPr id="4" name="Text Placeholder 3"/>
          <p:cNvSpPr>
            <a:spLocks noGrp="1"/>
          </p:cNvSpPr>
          <p:nvPr>
            <p:ph type="body" sz="half" idx="2"/>
          </p:nvPr>
        </p:nvSpPr>
        <p:spPr>
          <a:xfrm>
            <a:off x="1403648" y="1981200"/>
            <a:ext cx="7054552" cy="4114800"/>
          </a:xfrm>
        </p:spPr>
        <p:txBody>
          <a:bodyPr>
            <a:normAutofit fontScale="55000" lnSpcReduction="20000"/>
          </a:bodyPr>
          <a:lstStyle/>
          <a:p>
            <a:pPr marL="137160" indent="0">
              <a:buNone/>
            </a:pPr>
            <a:r>
              <a:rPr lang="en-US" dirty="0"/>
              <a:t>DEFININITION UNCLEAR</a:t>
            </a:r>
          </a:p>
          <a:p>
            <a:pPr marL="137160" indent="0">
              <a:buNone/>
            </a:pPr>
            <a:endParaRPr lang="en-US" dirty="0"/>
          </a:p>
          <a:p>
            <a:pPr marL="137160" indent="0">
              <a:buNone/>
            </a:pPr>
            <a:r>
              <a:rPr lang="en-US" dirty="0"/>
              <a:t>THIS IS IMPORTANT FOR  QUESTIONS OF JURISIDICTION</a:t>
            </a:r>
          </a:p>
          <a:p>
            <a:pPr marL="137160" indent="0">
              <a:buNone/>
            </a:pPr>
            <a:endParaRPr lang="en-US" dirty="0"/>
          </a:p>
          <a:p>
            <a:pPr marL="137160" indent="0">
              <a:buNone/>
            </a:pPr>
            <a:r>
              <a:rPr lang="en-US" dirty="0"/>
              <a:t>FOR QUESTIONS OF CONFLICTS OF LAWS</a:t>
            </a:r>
          </a:p>
          <a:p>
            <a:pPr marL="137160" indent="0">
              <a:buNone/>
            </a:pPr>
            <a:endParaRPr lang="en-US" dirty="0"/>
          </a:p>
          <a:p>
            <a:pPr marL="137160" indent="0">
              <a:buNone/>
            </a:pPr>
            <a:r>
              <a:rPr lang="en-US" dirty="0"/>
              <a:t>27 NATIONS</a:t>
            </a:r>
          </a:p>
          <a:p>
            <a:pPr marL="137160" indent="0">
              <a:buNone/>
            </a:pPr>
            <a:endParaRPr lang="en-US" dirty="0"/>
          </a:p>
          <a:p>
            <a:pPr marL="137160" indent="0">
              <a:buNone/>
            </a:pPr>
            <a:r>
              <a:rPr lang="en-US" dirty="0"/>
              <a:t>SEVERAL PROVISIONAL MEMBERS</a:t>
            </a:r>
          </a:p>
          <a:p>
            <a:pPr marL="137160" indent="0">
              <a:buNone/>
            </a:pPr>
            <a:endParaRPr lang="en-US" dirty="0"/>
          </a:p>
          <a:p>
            <a:pPr marL="137160" indent="0">
              <a:buNone/>
            </a:pPr>
            <a:r>
              <a:rPr lang="en-US" dirty="0"/>
              <a:t>FLOATING MEMBERS LIKE Switzerland</a:t>
            </a:r>
          </a:p>
          <a:p>
            <a:pPr marL="137160" indent="0">
              <a:buNone/>
            </a:pPr>
            <a:r>
              <a:rPr lang="en-US" dirty="0"/>
              <a:t>Who can pick and choose when to participate</a:t>
            </a:r>
          </a:p>
          <a:p>
            <a:pPr marL="137160" indent="0">
              <a:buNone/>
            </a:pPr>
            <a:r>
              <a:rPr lang="en-US" dirty="0"/>
              <a:t>When to </a:t>
            </a:r>
            <a:r>
              <a:rPr lang="en-US" dirty="0" smtClean="0"/>
              <a:t>fund</a:t>
            </a:r>
          </a:p>
          <a:p>
            <a:pPr marL="137160" indent="0">
              <a:buNone/>
            </a:pPr>
            <a:endParaRPr lang="en-US" dirty="0"/>
          </a:p>
          <a:p>
            <a:pPr marL="137160" indent="0">
              <a:buNone/>
            </a:pPr>
            <a:r>
              <a:rPr lang="en-US" dirty="0" smtClean="0"/>
              <a:t>AMBIGUITY UNDER LAW </a:t>
            </a:r>
            <a:endParaRPr lang="en-US" dirty="0"/>
          </a:p>
          <a:p>
            <a:pPr marL="137160" indent="0">
              <a:buNone/>
            </a:pPr>
            <a:endParaRPr lang="en-US" dirty="0"/>
          </a:p>
        </p:txBody>
      </p:sp>
    </p:spTree>
    <p:extLst>
      <p:ext uri="{BB962C8B-B14F-4D97-AF65-F5344CB8AC3E}">
        <p14:creationId xmlns:p14="http://schemas.microsoft.com/office/powerpoint/2010/main" xmlns="" val="402796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Everybody Knows.. EU major efforts</a:t>
            </a:r>
            <a:endParaRPr lang="en-US" dirty="0"/>
          </a:p>
        </p:txBody>
      </p:sp>
      <p:sp>
        <p:nvSpPr>
          <p:cNvPr id="5" name="TextBox 4"/>
          <p:cNvSpPr txBox="1"/>
          <p:nvPr/>
        </p:nvSpPr>
        <p:spPr>
          <a:xfrm>
            <a:off x="1043608" y="3212976"/>
            <a:ext cx="3168352" cy="2862322"/>
          </a:xfrm>
          <a:prstGeom prst="rect">
            <a:avLst/>
          </a:prstGeom>
          <a:noFill/>
        </p:spPr>
        <p:txBody>
          <a:bodyPr wrap="square" rtlCol="0">
            <a:spAutoFit/>
          </a:bodyPr>
          <a:lstStyle/>
          <a:p>
            <a:r>
              <a:rPr lang="en-US" dirty="0" err="1" smtClean="0"/>
              <a:t>NanoImpact</a:t>
            </a:r>
            <a:r>
              <a:rPr lang="en-US" dirty="0" smtClean="0"/>
              <a:t> Net</a:t>
            </a:r>
          </a:p>
          <a:p>
            <a:r>
              <a:rPr lang="en-US" dirty="0" smtClean="0"/>
              <a:t>QNANO</a:t>
            </a:r>
          </a:p>
          <a:p>
            <a:r>
              <a:rPr lang="en-US" dirty="0" err="1" smtClean="0"/>
              <a:t>Nanosafety</a:t>
            </a:r>
            <a:r>
              <a:rPr lang="en-US" dirty="0" smtClean="0"/>
              <a:t> Cluster </a:t>
            </a:r>
          </a:p>
          <a:p>
            <a:endParaRPr lang="en-US" dirty="0"/>
          </a:p>
          <a:p>
            <a:r>
              <a:rPr lang="en-US" dirty="0" smtClean="0"/>
              <a:t>EU </a:t>
            </a:r>
            <a:r>
              <a:rPr lang="en-US" dirty="0" err="1" smtClean="0"/>
              <a:t>Comission</a:t>
            </a:r>
            <a:endParaRPr lang="en-US" dirty="0" smtClean="0"/>
          </a:p>
          <a:p>
            <a:endParaRPr lang="en-US" dirty="0"/>
          </a:p>
          <a:p>
            <a:r>
              <a:rPr lang="en-US" dirty="0" smtClean="0"/>
              <a:t>JRC</a:t>
            </a:r>
          </a:p>
          <a:p>
            <a:endParaRPr lang="en-US" dirty="0"/>
          </a:p>
          <a:p>
            <a:r>
              <a:rPr lang="en-US" dirty="0" smtClean="0"/>
              <a:t>Major Multinational Legislation</a:t>
            </a:r>
            <a:endParaRPr lang="en-US" dirty="0"/>
          </a:p>
        </p:txBody>
      </p:sp>
      <p:sp>
        <p:nvSpPr>
          <p:cNvPr id="6" name="Text Placeholder 5"/>
          <p:cNvSpPr>
            <a:spLocks noGrp="1"/>
          </p:cNvSpPr>
          <p:nvPr>
            <p:ph type="body" sz="half" idx="2"/>
          </p:nvPr>
        </p:nvSpPr>
        <p:spPr/>
        <p:txBody>
          <a:bodyPr/>
          <a:lstStyle/>
          <a:p>
            <a:r>
              <a:rPr lang="en-US" dirty="0" smtClean="0"/>
              <a:t>Each nation has their own nanotechnology </a:t>
            </a:r>
          </a:p>
          <a:p>
            <a:r>
              <a:rPr lang="en-US" dirty="0" smtClean="0"/>
              <a:t>Programs</a:t>
            </a:r>
          </a:p>
          <a:p>
            <a:endParaRPr lang="en-US" dirty="0"/>
          </a:p>
          <a:p>
            <a:r>
              <a:rPr lang="en-US" dirty="0" smtClean="0"/>
              <a:t>Plus  </a:t>
            </a:r>
          </a:p>
          <a:p>
            <a:r>
              <a:rPr lang="en-US" smtClean="0"/>
              <a:t>New  EU- USA ACCORDS</a:t>
            </a:r>
            <a:endParaRPr lang="en-US" dirty="0"/>
          </a:p>
        </p:txBody>
      </p:sp>
    </p:spTree>
    <p:extLst>
      <p:ext uri="{BB962C8B-B14F-4D97-AF65-F5344CB8AC3E}">
        <p14:creationId xmlns:p14="http://schemas.microsoft.com/office/powerpoint/2010/main" xmlns="" val="389716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274638"/>
            <a:ext cx="9067800" cy="1143000"/>
          </a:xfrm>
        </p:spPr>
        <p:txBody>
          <a:bodyPr>
            <a:normAutofit fontScale="90000"/>
          </a:bodyPr>
          <a:lstStyle/>
          <a:p>
            <a:r>
              <a:rPr lang="en-US" dirty="0" smtClean="0"/>
              <a:t>Does Europe speak with one voice?</a:t>
            </a:r>
            <a:endParaRPr lang="en-US" dirty="0"/>
          </a:p>
        </p:txBody>
      </p:sp>
      <p:sp>
        <p:nvSpPr>
          <p:cNvPr id="3" name="Espace réservé du contenu 2"/>
          <p:cNvSpPr>
            <a:spLocks noGrp="1"/>
          </p:cNvSpPr>
          <p:nvPr>
            <p:ph idx="1"/>
          </p:nvPr>
        </p:nvSpPr>
        <p:spPr>
          <a:xfrm>
            <a:off x="457200" y="1981200"/>
            <a:ext cx="8229600" cy="4709160"/>
          </a:xfrm>
        </p:spPr>
        <p:txBody>
          <a:bodyPr>
            <a:normAutofit/>
          </a:bodyPr>
          <a:lstStyle/>
          <a:p>
            <a:r>
              <a:rPr lang="en-US" sz="6000" dirty="0" smtClean="0"/>
              <a:t>Yes twice !!</a:t>
            </a:r>
          </a:p>
          <a:p>
            <a:pPr lvl="1"/>
            <a:r>
              <a:rPr lang="en-US" sz="5400" dirty="0" smtClean="0"/>
              <a:t>European Union</a:t>
            </a:r>
          </a:p>
          <a:p>
            <a:pPr lvl="1"/>
            <a:r>
              <a:rPr lang="en-US" sz="5400" dirty="0" smtClean="0"/>
              <a:t>Council of Europe</a:t>
            </a:r>
            <a:endParaRPr lang="en-US" sz="5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0" y="0"/>
            <a:ext cx="8001000" cy="1371600"/>
          </a:xfrm>
        </p:spPr>
        <p:txBody>
          <a:bodyPr anchor="ctr" anchorCtr="0">
            <a:normAutofit/>
          </a:bodyPr>
          <a:lstStyle/>
          <a:p>
            <a:r>
              <a:rPr lang="en-US" sz="4400" dirty="0" smtClean="0"/>
              <a:t>Emerging</a:t>
            </a:r>
            <a:r>
              <a:rPr lang="en-US" sz="4400" baseline="0" dirty="0" smtClean="0"/>
              <a:t> Laws </a:t>
            </a:r>
            <a:br>
              <a:rPr lang="en-US" sz="4400" baseline="0" dirty="0" smtClean="0"/>
            </a:br>
            <a:r>
              <a:rPr lang="en-US" sz="4400" baseline="0" dirty="0" smtClean="0"/>
              <a:t>of Nanotechnology</a:t>
            </a:r>
            <a:endParaRPr lang="en-US" sz="4400" dirty="0"/>
          </a:p>
        </p:txBody>
      </p:sp>
      <p:sp>
        <p:nvSpPr>
          <p:cNvPr id="6" name="Rectangle 5"/>
          <p:cNvSpPr/>
          <p:nvPr/>
        </p:nvSpPr>
        <p:spPr>
          <a:xfrm>
            <a:off x="76200" y="5410200"/>
            <a:ext cx="9067800" cy="1384995"/>
          </a:xfrm>
          <a:prstGeom prst="rect">
            <a:avLst/>
          </a:prstGeom>
        </p:spPr>
        <p:txBody>
          <a:bodyPr wrap="square">
            <a:spAutoFit/>
          </a:bodyPr>
          <a:lstStyle/>
          <a:p>
            <a:pPr algn="ctr"/>
            <a:r>
              <a:rPr lang="en-US" sz="2000" dirty="0"/>
              <a:t>UN General </a:t>
            </a:r>
            <a:r>
              <a:rPr lang="en-US" sz="2000" dirty="0" smtClean="0"/>
              <a:t>Assembly, New </a:t>
            </a:r>
            <a:r>
              <a:rPr lang="en-US" sz="2000" dirty="0"/>
              <a:t>York </a:t>
            </a:r>
            <a:r>
              <a:rPr lang="en-US" sz="2000" dirty="0" smtClean="0"/>
              <a:t>City, Aug 2006, passing </a:t>
            </a:r>
            <a:r>
              <a:rPr lang="en-US" sz="2000" dirty="0"/>
              <a:t>the UN Convention on the Prevention of Discrimination Against Persons With </a:t>
            </a:r>
            <a:r>
              <a:rPr lang="en-US" sz="2000" dirty="0" smtClean="0"/>
              <a:t>Disabilities.</a:t>
            </a:r>
          </a:p>
          <a:p>
            <a:endParaRPr lang="en-US" sz="2000" dirty="0"/>
          </a:p>
          <a:p>
            <a:pPr algn="ctr"/>
            <a:r>
              <a:rPr lang="en-US" sz="2400" b="1" dirty="0" smtClean="0"/>
              <a:t>What is the future for a UN Convention on nanotechnology? </a:t>
            </a:r>
            <a:endParaRPr lang="en-US" sz="2400" b="1" dirty="0"/>
          </a:p>
        </p:txBody>
      </p:sp>
      <p:pic>
        <p:nvPicPr>
          <p:cNvPr id="4" name="Picture 64"/>
          <p:cNvPicPr>
            <a:picLocks noChangeAspect="1" noChangeArrowheads="1"/>
          </p:cNvPicPr>
          <p:nvPr/>
        </p:nvPicPr>
        <p:blipFill>
          <a:blip r:embed="rId2" cstate="print"/>
          <a:srcRect/>
          <a:stretch>
            <a:fillRect/>
          </a:stretch>
        </p:blipFill>
        <p:spPr bwMode="auto">
          <a:xfrm>
            <a:off x="304800" y="1371599"/>
            <a:ext cx="8839201" cy="3962401"/>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1295400"/>
          </a:xfrm>
        </p:spPr>
        <p:txBody>
          <a:bodyPr>
            <a:normAutofit/>
          </a:bodyPr>
          <a:lstStyle/>
          <a:p>
            <a:pPr eaLnBrk="1" hangingPunct="1">
              <a:defRPr/>
            </a:pPr>
            <a:r>
              <a:rPr lang="en-US" i="1" dirty="0" smtClean="0"/>
              <a:t>Council of Europe</a:t>
            </a:r>
            <a:r>
              <a:rPr lang="en-US" b="1" i="1" dirty="0" smtClean="0"/>
              <a:t>  (COE)</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3671577"/>
            <a:ext cx="4191000" cy="280551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1371600"/>
            <a:ext cx="4038600" cy="2682354"/>
          </a:xfrm>
          <a:prstGeom prst="rect">
            <a:avLst/>
          </a:prstGeom>
        </p:spPr>
      </p:pic>
      <p:sp>
        <p:nvSpPr>
          <p:cNvPr id="5" name="TextBox 4"/>
          <p:cNvSpPr txBox="1"/>
          <p:nvPr/>
        </p:nvSpPr>
        <p:spPr>
          <a:xfrm>
            <a:off x="4555403" y="4335668"/>
            <a:ext cx="4588597" cy="1631216"/>
          </a:xfrm>
          <a:prstGeom prst="rect">
            <a:avLst/>
          </a:prstGeom>
          <a:noFill/>
        </p:spPr>
        <p:txBody>
          <a:bodyPr wrap="square" rtlCol="0">
            <a:spAutoFit/>
          </a:bodyPr>
          <a:lstStyle/>
          <a:p>
            <a:r>
              <a:rPr lang="en-US" sz="2000" dirty="0" smtClean="0"/>
              <a:t>The Council of Ministers</a:t>
            </a:r>
          </a:p>
          <a:p>
            <a:r>
              <a:rPr lang="en-US" sz="2000" dirty="0" smtClean="0"/>
              <a:t>The Parliamentary Assembly</a:t>
            </a:r>
          </a:p>
          <a:p>
            <a:r>
              <a:rPr lang="en-US" sz="2000" dirty="0" smtClean="0"/>
              <a:t>The Congress</a:t>
            </a:r>
          </a:p>
          <a:p>
            <a:r>
              <a:rPr lang="en-US" sz="2000" dirty="0" smtClean="0"/>
              <a:t>The Conference of International NGOs</a:t>
            </a:r>
          </a:p>
          <a:p>
            <a:r>
              <a:rPr lang="en-US" sz="2000" dirty="0" smtClean="0"/>
              <a:t>The European Court of Human Rights</a:t>
            </a:r>
            <a:endParaRPr lang="en-US" sz="2000" dirty="0"/>
          </a:p>
        </p:txBody>
      </p:sp>
      <p:sp>
        <p:nvSpPr>
          <p:cNvPr id="6" name="TextBox 5"/>
          <p:cNvSpPr txBox="1"/>
          <p:nvPr/>
        </p:nvSpPr>
        <p:spPr>
          <a:xfrm>
            <a:off x="609600" y="2438400"/>
            <a:ext cx="2098651" cy="523220"/>
          </a:xfrm>
          <a:prstGeom prst="rect">
            <a:avLst/>
          </a:prstGeom>
          <a:noFill/>
        </p:spPr>
        <p:txBody>
          <a:bodyPr wrap="none" rtlCol="0">
            <a:spAutoFit/>
          </a:bodyPr>
          <a:lstStyle/>
          <a:p>
            <a:r>
              <a:rPr lang="en-US" sz="2800" dirty="0" smtClean="0">
                <a:solidFill>
                  <a:schemeClr val="bg1"/>
                </a:solidFill>
              </a:rPr>
              <a:t>47 countries</a:t>
            </a:r>
            <a:endParaRPr lang="en-US" sz="2800" dirty="0">
              <a:solidFill>
                <a:schemeClr val="bg1"/>
              </a:solidFill>
            </a:endParaRPr>
          </a:p>
        </p:txBody>
      </p:sp>
    </p:spTree>
    <p:extLst>
      <p:ext uri="{BB962C8B-B14F-4D97-AF65-F5344CB8AC3E}">
        <p14:creationId xmlns:p14="http://schemas.microsoft.com/office/powerpoint/2010/main" xmlns="" val="2534241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91600" cy="1143000"/>
          </a:xfrm>
        </p:spPr>
        <p:txBody>
          <a:bodyPr>
            <a:normAutofit fontScale="90000"/>
          </a:bodyPr>
          <a:lstStyle/>
          <a:p>
            <a:r>
              <a:rPr lang="en-US" dirty="0" smtClean="0"/>
              <a:t> Role protecting consumer health </a:t>
            </a:r>
            <a:endParaRPr lang="en-US" dirty="0"/>
          </a:p>
        </p:txBody>
      </p:sp>
      <p:sp>
        <p:nvSpPr>
          <p:cNvPr id="3" name="Espace réservé du texte 2"/>
          <p:cNvSpPr>
            <a:spLocks noGrp="1"/>
          </p:cNvSpPr>
          <p:nvPr>
            <p:ph type="body" idx="1"/>
          </p:nvPr>
        </p:nvSpPr>
        <p:spPr>
          <a:xfrm>
            <a:off x="152400" y="1447800"/>
            <a:ext cx="4040188" cy="2732088"/>
          </a:xfrm>
        </p:spPr>
        <p:txBody>
          <a:bodyPr>
            <a:noAutofit/>
          </a:bodyPr>
          <a:lstStyle/>
          <a:p>
            <a:endParaRPr lang="en-US" dirty="0" smtClean="0"/>
          </a:p>
          <a:p>
            <a:endParaRPr lang="en-US" dirty="0" smtClean="0"/>
          </a:p>
          <a:p>
            <a:endParaRPr lang="en-US" dirty="0" smtClean="0"/>
          </a:p>
          <a:p>
            <a:r>
              <a:rPr lang="en-US" cap="none" dirty="0" smtClean="0">
                <a:solidFill>
                  <a:schemeClr val="bg1"/>
                </a:solidFill>
              </a:rPr>
              <a:t>Within the rubric of individual rights to protections under </a:t>
            </a:r>
            <a:r>
              <a:rPr lang="en-US" cap="none" dirty="0">
                <a:solidFill>
                  <a:schemeClr val="bg1"/>
                </a:solidFill>
              </a:rPr>
              <a:t>E</a:t>
            </a:r>
            <a:r>
              <a:rPr lang="en-US" cap="none" dirty="0" smtClean="0">
                <a:solidFill>
                  <a:schemeClr val="bg1"/>
                </a:solidFill>
              </a:rPr>
              <a:t>uropean human rights law</a:t>
            </a:r>
          </a:p>
          <a:p>
            <a:endParaRPr lang="en-US" dirty="0" smtClean="0"/>
          </a:p>
          <a:p>
            <a:r>
              <a:rPr lang="en-US" dirty="0" smtClean="0"/>
              <a:t>--  Court</a:t>
            </a:r>
          </a:p>
          <a:p>
            <a:endParaRPr lang="en-US" dirty="0" smtClean="0"/>
          </a:p>
          <a:p>
            <a:r>
              <a:rPr lang="en-US" dirty="0" smtClean="0"/>
              <a:t>-- Reports and investigations</a:t>
            </a:r>
          </a:p>
          <a:p>
            <a:r>
              <a:rPr lang="en-US" dirty="0" smtClean="0"/>
              <a:t> </a:t>
            </a:r>
            <a:endParaRPr lang="en-US" dirty="0"/>
          </a:p>
        </p:txBody>
      </p:sp>
      <p:sp>
        <p:nvSpPr>
          <p:cNvPr id="4" name="Espace réservé du texte 3"/>
          <p:cNvSpPr>
            <a:spLocks noGrp="1"/>
          </p:cNvSpPr>
          <p:nvPr>
            <p:ph type="body" sz="half" idx="3"/>
          </p:nvPr>
        </p:nvSpPr>
        <p:spPr>
          <a:xfrm>
            <a:off x="4648200" y="1447800"/>
            <a:ext cx="4270375" cy="4484688"/>
          </a:xfrm>
        </p:spPr>
        <p:txBody>
          <a:bodyPr>
            <a:normAutofit/>
          </a:bodyPr>
          <a:lstStyle/>
          <a:p>
            <a:r>
              <a:rPr lang="en-US" dirty="0" smtClean="0">
                <a:solidFill>
                  <a:schemeClr val="accent2">
                    <a:lumMod val="40000"/>
                    <a:lumOff val="60000"/>
                  </a:schemeClr>
                </a:solidFill>
              </a:rPr>
              <a:t>oversight for medical care</a:t>
            </a:r>
          </a:p>
          <a:p>
            <a:r>
              <a:rPr lang="en-US" dirty="0" smtClean="0">
                <a:solidFill>
                  <a:schemeClr val="accent2">
                    <a:lumMod val="40000"/>
                    <a:lumOff val="60000"/>
                  </a:schemeClr>
                </a:solidFill>
              </a:rPr>
              <a:t> </a:t>
            </a:r>
          </a:p>
          <a:p>
            <a:r>
              <a:rPr lang="en-US" dirty="0" smtClean="0">
                <a:solidFill>
                  <a:schemeClr val="accent2">
                    <a:lumMod val="40000"/>
                    <a:lumOff val="60000"/>
                  </a:schemeClr>
                </a:solidFill>
              </a:rPr>
              <a:t>consumer rights</a:t>
            </a:r>
          </a:p>
          <a:p>
            <a:endParaRPr lang="en-US" dirty="0" smtClean="0">
              <a:solidFill>
                <a:schemeClr val="accent2">
                  <a:lumMod val="40000"/>
                  <a:lumOff val="60000"/>
                </a:schemeClr>
              </a:solidFill>
            </a:endParaRPr>
          </a:p>
          <a:p>
            <a:r>
              <a:rPr lang="en-US" dirty="0" smtClean="0">
                <a:solidFill>
                  <a:schemeClr val="accent2">
                    <a:lumMod val="40000"/>
                    <a:lumOff val="60000"/>
                  </a:schemeClr>
                </a:solidFill>
              </a:rPr>
              <a:t>Genetically modified food</a:t>
            </a:r>
          </a:p>
          <a:p>
            <a:endParaRPr lang="en-US" dirty="0" smtClean="0">
              <a:solidFill>
                <a:schemeClr val="accent2">
                  <a:lumMod val="40000"/>
                  <a:lumOff val="60000"/>
                </a:schemeClr>
              </a:solidFill>
            </a:endParaRPr>
          </a:p>
          <a:p>
            <a:r>
              <a:rPr lang="en-US" dirty="0" smtClean="0">
                <a:solidFill>
                  <a:schemeClr val="accent2">
                    <a:lumMod val="40000"/>
                    <a:lumOff val="60000"/>
                  </a:schemeClr>
                </a:solidFill>
              </a:rPr>
              <a:t>Can hear complaints against governments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t>Council of Europe Interest in </a:t>
            </a:r>
            <a:r>
              <a:rPr lang="en-US" dirty="0" err="1" smtClean="0"/>
              <a:t>Nano</a:t>
            </a:r>
            <a:r>
              <a:rPr lang="en-US" dirty="0" smtClean="0"/>
              <a:t> regulations</a:t>
            </a:r>
            <a:endParaRPr lang="en-US" dirty="0"/>
          </a:p>
        </p:txBody>
      </p:sp>
      <p:sp>
        <p:nvSpPr>
          <p:cNvPr id="3" name="Espace réservé du texte 2"/>
          <p:cNvSpPr>
            <a:spLocks noGrp="1"/>
          </p:cNvSpPr>
          <p:nvPr>
            <p:ph type="body" idx="1"/>
          </p:nvPr>
        </p:nvSpPr>
        <p:spPr>
          <a:xfrm>
            <a:off x="457200" y="1535112"/>
            <a:ext cx="7924800" cy="4713288"/>
          </a:xfrm>
        </p:spPr>
        <p:txBody>
          <a:bodyPr>
            <a:normAutofit/>
          </a:bodyPr>
          <a:lstStyle/>
          <a:p>
            <a:pPr marL="457200" indent="-457200">
              <a:buAutoNum type="arabicPeriod"/>
            </a:pPr>
            <a:r>
              <a:rPr lang="en-US" dirty="0" smtClean="0"/>
              <a:t>Survey of the law</a:t>
            </a:r>
          </a:p>
          <a:p>
            <a:pPr marL="457200" indent="-457200">
              <a:buAutoNum type="arabicPeriod"/>
            </a:pPr>
            <a:r>
              <a:rPr lang="en-US" dirty="0" smtClean="0"/>
              <a:t>Protect human rights in health care</a:t>
            </a:r>
          </a:p>
          <a:p>
            <a:pPr marL="457200" indent="-457200">
              <a:buAutoNum type="arabicPeriod"/>
            </a:pPr>
            <a:r>
              <a:rPr lang="en-US" dirty="0" smtClean="0"/>
              <a:t>Protecting the Human right to Health (valid under  European law)</a:t>
            </a:r>
          </a:p>
          <a:p>
            <a:pPr marL="457200" indent="-457200">
              <a:buAutoNum type="arabicPeriod"/>
            </a:pPr>
            <a:r>
              <a:rPr lang="en-US" dirty="0" smtClean="0"/>
              <a:t>Protect human rights of consumers</a:t>
            </a:r>
          </a:p>
          <a:p>
            <a:pPr marL="457200" indent="-457200">
              <a:buAutoNum type="arabicPeriod"/>
            </a:pPr>
            <a:r>
              <a:rPr lang="en-US" dirty="0" smtClean="0"/>
              <a:t>Counterweight to “big corporations” </a:t>
            </a:r>
          </a:p>
          <a:p>
            <a:pPr marL="457200" indent="-457200">
              <a:buAutoNum type="arabicPeriod"/>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04800"/>
            <a:ext cx="7772400" cy="3276600"/>
          </a:xfrm>
        </p:spPr>
        <p:txBody>
          <a:bodyPr>
            <a:normAutofit fontScale="90000"/>
          </a:bodyPr>
          <a:lstStyle/>
          <a:p>
            <a:pPr>
              <a:defRPr/>
            </a:pPr>
            <a:r>
              <a:rPr lang="en-US" sz="4000" dirty="0" smtClean="0"/>
              <a:t>RECOMMENDATION 1- </a:t>
            </a:r>
            <a:br>
              <a:rPr lang="en-US" sz="4000" dirty="0" smtClean="0"/>
            </a:br>
            <a:r>
              <a:rPr lang="en-US" sz="3600" dirty="0" smtClean="0"/>
              <a:t>Possible  role for  the </a:t>
            </a:r>
            <a:br>
              <a:rPr lang="en-US" sz="3600" dirty="0" smtClean="0"/>
            </a:br>
            <a:r>
              <a:rPr lang="en-US" sz="3600" dirty="0" smtClean="0"/>
              <a:t>Council of Europe </a:t>
            </a:r>
            <a:br>
              <a:rPr lang="en-US" sz="3600" dirty="0" smtClean="0"/>
            </a:br>
            <a:r>
              <a:rPr lang="en-US" sz="3600" dirty="0" smtClean="0"/>
              <a:t>Defining OR regulating nanotechnology in its 47 member states </a:t>
            </a:r>
            <a:br>
              <a:rPr lang="en-US" sz="3600" dirty="0" smtClean="0"/>
            </a:br>
            <a:endParaRPr lang="en-US" sz="3600" dirty="0"/>
          </a:p>
        </p:txBody>
      </p:sp>
      <p:sp>
        <p:nvSpPr>
          <p:cNvPr id="3" name="Sous-titre 2"/>
          <p:cNvSpPr>
            <a:spLocks noGrp="1"/>
          </p:cNvSpPr>
          <p:nvPr>
            <p:ph type="subTitle" idx="1"/>
          </p:nvPr>
        </p:nvSpPr>
        <p:spPr>
          <a:xfrm>
            <a:off x="304800" y="3886200"/>
            <a:ext cx="7467600" cy="2286000"/>
          </a:xfrm>
        </p:spPr>
        <p:txBody>
          <a:bodyPr/>
          <a:lstStyle/>
          <a:p>
            <a:pPr>
              <a:defRPr/>
            </a:pPr>
            <a:r>
              <a:rPr lang="en-US" dirty="0" smtClean="0"/>
              <a:t>Plenty of laws exist already</a:t>
            </a:r>
          </a:p>
          <a:p>
            <a:pPr>
              <a:defRPr/>
            </a:pPr>
            <a:r>
              <a:rPr lang="en-US" dirty="0" smtClean="0"/>
              <a:t>GAPS in Two major  areas: </a:t>
            </a:r>
          </a:p>
          <a:p>
            <a:pPr>
              <a:defRPr/>
            </a:pPr>
            <a:r>
              <a:rPr lang="en-US" dirty="0" smtClean="0"/>
              <a:t>1.Harmonization and </a:t>
            </a:r>
          </a:p>
          <a:p>
            <a:pPr>
              <a:defRPr/>
            </a:pPr>
            <a:r>
              <a:rPr lang="en-US" dirty="0" smtClean="0"/>
              <a:t>2. Consumer Education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57200"/>
            <a:ext cx="7772400" cy="1600200"/>
          </a:xfrm>
        </p:spPr>
        <p:txBody>
          <a:bodyPr/>
          <a:lstStyle/>
          <a:p>
            <a:pPr>
              <a:defRPr/>
            </a:pPr>
            <a:r>
              <a:rPr lang="en-US" sz="3200" dirty="0" smtClean="0"/>
              <a:t>Recommendation 2</a:t>
            </a:r>
            <a:br>
              <a:rPr lang="en-US" sz="3200" dirty="0" smtClean="0"/>
            </a:br>
            <a:r>
              <a:rPr lang="en-US" sz="3200" dirty="0" smtClean="0"/>
              <a:t>Possible role for Committee of Ministers</a:t>
            </a:r>
            <a:endParaRPr lang="en-US" sz="3200" dirty="0"/>
          </a:p>
        </p:txBody>
      </p:sp>
      <p:sp>
        <p:nvSpPr>
          <p:cNvPr id="3" name="Sous-titre 2"/>
          <p:cNvSpPr>
            <a:spLocks noGrp="1"/>
          </p:cNvSpPr>
          <p:nvPr>
            <p:ph type="subTitle" idx="1"/>
          </p:nvPr>
        </p:nvSpPr>
        <p:spPr>
          <a:xfrm>
            <a:off x="228600" y="2362200"/>
            <a:ext cx="8610600" cy="3810000"/>
          </a:xfrm>
        </p:spPr>
        <p:txBody>
          <a:bodyPr>
            <a:normAutofit lnSpcReduction="10000"/>
          </a:bodyPr>
          <a:lstStyle/>
          <a:p>
            <a:pPr>
              <a:defRPr/>
            </a:pPr>
            <a:r>
              <a:rPr lang="en-US" sz="2400" dirty="0" smtClean="0"/>
              <a:t>Commission evaluating economic political scientific and legal aspects to determine-</a:t>
            </a:r>
          </a:p>
          <a:p>
            <a:pPr>
              <a:defRPr/>
            </a:pPr>
            <a:r>
              <a:rPr lang="en-US" sz="2400" dirty="0" smtClean="0"/>
              <a:t> or should there be a Convention developed on a "nanotechnology and human rights/health“  </a:t>
            </a:r>
          </a:p>
          <a:p>
            <a:pPr algn="l">
              <a:defRPr/>
            </a:pPr>
            <a:r>
              <a:rPr lang="en-US" sz="2400" dirty="0" smtClean="0"/>
              <a:t>  or possibly a Protocol to an existing Council of Europe Convention such as the Oviedo Convention on Biomedicine and Human Rights?</a:t>
            </a:r>
          </a:p>
          <a:p>
            <a:pPr algn="l">
              <a:defRPr/>
            </a:pPr>
            <a:r>
              <a:rPr lang="en-US" sz="2400" dirty="0" smtClean="0"/>
              <a:t> (Convention can be open to ratification by non-member states, like the Cybercrime Convention which binds the USA</a:t>
            </a:r>
            <a:r>
              <a:rPr lang="en-US" dirty="0" smtClean="0"/>
              <a:t>)</a:t>
            </a:r>
          </a:p>
          <a:p>
            <a:pPr>
              <a:defRPr/>
            </a:pP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04800"/>
            <a:ext cx="7772400" cy="2133600"/>
          </a:xfrm>
        </p:spPr>
        <p:txBody>
          <a:bodyPr>
            <a:normAutofit fontScale="90000"/>
          </a:bodyPr>
          <a:lstStyle/>
          <a:p>
            <a:pPr>
              <a:defRPr/>
            </a:pPr>
            <a:r>
              <a:rPr lang="en-US" sz="3600" dirty="0" smtClean="0"/>
              <a:t>Recommendation 3</a:t>
            </a:r>
            <a:br>
              <a:rPr lang="en-US" sz="3600" dirty="0" smtClean="0"/>
            </a:br>
            <a:r>
              <a:rPr lang="en-US" sz="3600" dirty="0" smtClean="0"/>
              <a:t>Proposed Report for the Proposed Study Commission regarding Nanotechnology</a:t>
            </a:r>
            <a:endParaRPr lang="en-US" sz="3600" dirty="0"/>
          </a:p>
        </p:txBody>
      </p:sp>
      <p:sp>
        <p:nvSpPr>
          <p:cNvPr id="3" name="Sous-titre 2"/>
          <p:cNvSpPr>
            <a:spLocks noGrp="1"/>
          </p:cNvSpPr>
          <p:nvPr>
            <p:ph type="subTitle" idx="1"/>
          </p:nvPr>
        </p:nvSpPr>
        <p:spPr>
          <a:xfrm>
            <a:off x="1371600" y="2514600"/>
            <a:ext cx="6400800" cy="3886200"/>
          </a:xfrm>
        </p:spPr>
        <p:txBody>
          <a:bodyPr>
            <a:normAutofit lnSpcReduction="10000"/>
          </a:bodyPr>
          <a:lstStyle/>
          <a:p>
            <a:pPr>
              <a:buFontTx/>
              <a:buChar char="-"/>
              <a:defRPr/>
            </a:pPr>
            <a:r>
              <a:rPr lang="en-US" sz="2000" dirty="0" smtClean="0"/>
              <a:t>if such a Council of Europe-level recommendation (guidelines) or even a binding legal instrument were recommended, </a:t>
            </a:r>
          </a:p>
          <a:p>
            <a:pPr>
              <a:buFontTx/>
              <a:buChar char="-"/>
              <a:defRPr/>
            </a:pPr>
            <a:r>
              <a:rPr lang="en-US" sz="2000" dirty="0" smtClean="0"/>
              <a:t>Definitions: which criteria to apply for defining </a:t>
            </a:r>
            <a:r>
              <a:rPr lang="en-US" sz="2000" dirty="0" err="1" smtClean="0"/>
              <a:t>nano</a:t>
            </a:r>
            <a:endParaRPr lang="en-US" sz="2000" dirty="0" smtClean="0"/>
          </a:p>
          <a:p>
            <a:pPr>
              <a:buFontTx/>
              <a:buChar char="-"/>
              <a:defRPr/>
            </a:pPr>
            <a:r>
              <a:rPr lang="en-US" sz="2000" dirty="0" smtClean="0"/>
              <a:t>Precautionary principle how respected, in which way?)</a:t>
            </a:r>
          </a:p>
          <a:p>
            <a:pPr>
              <a:defRPr/>
            </a:pPr>
            <a:r>
              <a:rPr lang="en-US" sz="2000" dirty="0" smtClean="0"/>
              <a:t> </a:t>
            </a:r>
          </a:p>
          <a:p>
            <a:pPr>
              <a:buFontTx/>
              <a:buChar char="-"/>
              <a:defRPr/>
            </a:pPr>
            <a:r>
              <a:rPr lang="en-US" sz="2000" dirty="0" smtClean="0"/>
              <a:t>what could be the role of the Council of Europe's Parliamentary Assembly? </a:t>
            </a:r>
          </a:p>
          <a:p>
            <a:pPr>
              <a:buFontTx/>
              <a:buChar char="-"/>
              <a:defRPr/>
            </a:pPr>
            <a:r>
              <a:rPr lang="en-US" sz="2000" dirty="0" smtClean="0"/>
              <a:t>How best to participate in global discourse:</a:t>
            </a:r>
          </a:p>
          <a:p>
            <a:pPr>
              <a:buFontTx/>
              <a:buChar char="-"/>
              <a:defRPr/>
            </a:pPr>
            <a:r>
              <a:rPr lang="en-US" sz="2000" dirty="0" smtClean="0"/>
              <a:t> </a:t>
            </a:r>
            <a:r>
              <a:rPr lang="en-US" sz="2000" dirty="0" err="1" smtClean="0"/>
              <a:t>harmonise</a:t>
            </a:r>
            <a:r>
              <a:rPr lang="en-US" sz="2000" dirty="0" smtClean="0"/>
              <a:t> laws at national level while pushing for Council of Europe (or other institution</a:t>
            </a:r>
            <a:r>
              <a:rPr lang="en-US" dirty="0" smtClean="0"/>
              <a:t>) </a:t>
            </a:r>
          </a:p>
          <a:p>
            <a:pPr>
              <a:buFontTx/>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20140001">
            <a:off x="488727" y="2961164"/>
            <a:ext cx="7779802" cy="2400657"/>
          </a:xfrm>
          <a:prstGeom prst="rect">
            <a:avLst/>
          </a:prstGeom>
          <a:noFill/>
        </p:spPr>
        <p:txBody>
          <a:bodyPr wrap="square" rtlCol="0">
            <a:spAutoFit/>
          </a:bodyPr>
          <a:lstStyle/>
          <a:p>
            <a:pPr algn="ctr"/>
            <a:r>
              <a:rPr lang="en-US" sz="15000" dirty="0" smtClean="0">
                <a:solidFill>
                  <a:srgbClr val="ECECEC"/>
                </a:solidFill>
              </a:rPr>
              <a:t>nanoTox</a:t>
            </a:r>
            <a:endParaRPr lang="en-US" sz="15000" dirty="0">
              <a:solidFill>
                <a:srgbClr val="ECECEC"/>
              </a:solidFill>
            </a:endParaRPr>
          </a:p>
        </p:txBody>
      </p:sp>
      <p:sp>
        <p:nvSpPr>
          <p:cNvPr id="5" name="Rectangle 3"/>
          <p:cNvSpPr txBox="1">
            <a:spLocks noChangeArrowheads="1"/>
          </p:cNvSpPr>
          <p:nvPr/>
        </p:nvSpPr>
        <p:spPr bwMode="auto">
          <a:xfrm>
            <a:off x="228600" y="990600"/>
            <a:ext cx="8534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fontAlgn="base" hangingPunct="0">
              <a:spcAft>
                <a:spcPts val="600"/>
              </a:spcAft>
              <a:buClr>
                <a:schemeClr val="bg2"/>
              </a:buClr>
              <a:defRPr/>
            </a:pPr>
            <a:r>
              <a:rPr lang="en-GB" sz="3200" b="1" kern="0" dirty="0" smtClean="0">
                <a:cs typeface="Arial" pitchFamily="34" charset="0"/>
              </a:rPr>
              <a:t>nOMS Certification Program</a:t>
            </a:r>
          </a:p>
          <a:p>
            <a:pPr marL="342900" lvl="0" indent="-342900" algn="ctr" eaLnBrk="0" fontAlgn="base" hangingPunct="0">
              <a:spcAft>
                <a:spcPts val="600"/>
              </a:spcAft>
              <a:buClr>
                <a:schemeClr val="bg2"/>
              </a:buClr>
              <a:defRPr/>
            </a:pPr>
            <a:r>
              <a:rPr lang="en-GB" sz="2800" i="1" kern="0" dirty="0" smtClean="0">
                <a:cs typeface="Arial" pitchFamily="34" charset="0"/>
              </a:rPr>
              <a:t>Executive Overview</a:t>
            </a:r>
            <a:endParaRPr lang="en-US" i="1" dirty="0" smtClean="0"/>
          </a:p>
        </p:txBody>
      </p:sp>
      <p:sp>
        <p:nvSpPr>
          <p:cNvPr id="6" name="Slide Number Placeholder 6"/>
          <p:cNvSpPr>
            <a:spLocks noGrp="1"/>
          </p:cNvSpPr>
          <p:nvPr>
            <p:ph type="sldNum" sz="quarter" idx="12"/>
          </p:nvPr>
        </p:nvSpPr>
        <p:spPr>
          <a:xfrm>
            <a:off x="0" y="0"/>
            <a:ext cx="9144000" cy="6858000"/>
          </a:xfrm>
        </p:spPr>
        <p:txBody>
          <a:bodyPr/>
          <a:lstStyle/>
          <a:p>
            <a:pPr algn="r">
              <a:defRPr/>
            </a:pPr>
            <a:fld id="{708142F5-BE3F-4041-A621-94A1B2EC3D44}" type="slidenum">
              <a:rPr lang="en-US" sz="1000" b="0" smtClean="0">
                <a:solidFill>
                  <a:srgbClr val="000000"/>
                </a:solidFill>
              </a:rPr>
              <a:pPr algn="r">
                <a:defRPr/>
              </a:pPr>
              <a:t>26</a:t>
            </a:fld>
            <a:endParaRPr lang="en-US" sz="1000" b="0" dirty="0">
              <a:solidFill>
                <a:srgbClr val="000000"/>
              </a:solidFill>
            </a:endParaRPr>
          </a:p>
        </p:txBody>
      </p:sp>
      <p:sp>
        <p:nvSpPr>
          <p:cNvPr id="8" name="Rectangle 3"/>
          <p:cNvSpPr>
            <a:spLocks noChangeArrowheads="1"/>
          </p:cNvSpPr>
          <p:nvPr/>
        </p:nvSpPr>
        <p:spPr bwMode="auto">
          <a:xfrm>
            <a:off x="304800" y="914400"/>
            <a:ext cx="8458200" cy="76200"/>
          </a:xfrm>
          <a:prstGeom prst="rect">
            <a:avLst/>
          </a:prstGeom>
          <a:gradFill rotWithShape="0">
            <a:gsLst>
              <a:gs pos="0">
                <a:schemeClr val="accent2">
                  <a:gamma/>
                  <a:shade val="42353"/>
                  <a:invGamma/>
                </a:schemeClr>
              </a:gs>
              <a:gs pos="100000">
                <a:schemeClr val="accent2"/>
              </a:gs>
            </a:gsLst>
            <a:lin ang="0" scaled="1"/>
          </a:gradFill>
          <a:ln w="9525">
            <a:noFill/>
            <a:miter lim="800000"/>
            <a:headEnd/>
            <a:tailEnd/>
          </a:ln>
          <a:effectLst/>
        </p:spPr>
        <p:txBody>
          <a:bodyPr wrap="none" anchor="ctr"/>
          <a:lstStyle/>
          <a:p>
            <a:pPr algn="ctr">
              <a:lnSpc>
                <a:spcPct val="115000"/>
              </a:lnSpc>
              <a:spcBef>
                <a:spcPct val="0"/>
              </a:spcBef>
              <a:buClr>
                <a:srgbClr val="808080"/>
              </a:buClr>
              <a:defRPr/>
            </a:pPr>
            <a:endParaRPr lang="en-US" sz="1200" dirty="0">
              <a:solidFill>
                <a:srgbClr val="323232"/>
              </a:solidFill>
            </a:endParaRPr>
          </a:p>
        </p:txBody>
      </p:sp>
      <p:pic>
        <p:nvPicPr>
          <p:cNvPr id="11" name="Picture 10" descr="C:\Users\Reddwall\Desktop\Don's Directory\NanoTox\Forms\nano-logo-rev041312.png"/>
          <p:cNvPicPr/>
          <p:nvPr/>
        </p:nvPicPr>
        <p:blipFill>
          <a:blip r:embed="rId2" cstate="print"/>
          <a:srcRect/>
          <a:stretch>
            <a:fillRect/>
          </a:stretch>
        </p:blipFill>
        <p:spPr bwMode="auto">
          <a:xfrm>
            <a:off x="7543800" y="457200"/>
            <a:ext cx="1143000" cy="304800"/>
          </a:xfrm>
          <a:prstGeom prst="rect">
            <a:avLst/>
          </a:prstGeom>
          <a:noFill/>
          <a:ln w="9525">
            <a:noFill/>
            <a:miter lim="800000"/>
            <a:headEnd/>
            <a:tailEnd/>
          </a:ln>
        </p:spPr>
      </p:pic>
      <p:sp>
        <p:nvSpPr>
          <p:cNvPr id="7" name="Rectangle 6"/>
          <p:cNvSpPr/>
          <p:nvPr/>
        </p:nvSpPr>
        <p:spPr>
          <a:xfrm>
            <a:off x="3505200" y="2510135"/>
            <a:ext cx="2178802" cy="461665"/>
          </a:xfrm>
          <a:prstGeom prst="rect">
            <a:avLst/>
          </a:prstGeom>
        </p:spPr>
        <p:txBody>
          <a:bodyPr wrap="none">
            <a:spAutoFit/>
          </a:bodyPr>
          <a:lstStyle/>
          <a:p>
            <a:r>
              <a:rPr lang="en-US" sz="2400" dirty="0" smtClean="0"/>
              <a:t>Advisory Panel</a:t>
            </a:r>
            <a:endParaRPr lang="en-US" sz="2400" dirty="0"/>
          </a:p>
        </p:txBody>
      </p:sp>
      <p:sp>
        <p:nvSpPr>
          <p:cNvPr id="9" name="Rectangle 8"/>
          <p:cNvSpPr/>
          <p:nvPr/>
        </p:nvSpPr>
        <p:spPr>
          <a:xfrm>
            <a:off x="1371600" y="3348335"/>
            <a:ext cx="6380273" cy="461665"/>
          </a:xfrm>
          <a:prstGeom prst="rect">
            <a:avLst/>
          </a:prstGeom>
        </p:spPr>
        <p:txBody>
          <a:bodyPr wrap="none">
            <a:spAutoFit/>
          </a:bodyPr>
          <a:lstStyle/>
          <a:p>
            <a:r>
              <a:rPr lang="en-US" sz="2400" dirty="0" smtClean="0"/>
              <a:t>Harmonized Nanotechnology OEHS Standards</a:t>
            </a:r>
            <a:endParaRPr lang="en-US" sz="2400" dirty="0"/>
          </a:p>
        </p:txBody>
      </p:sp>
      <p:sp>
        <p:nvSpPr>
          <p:cNvPr id="13" name="Rectangle 12"/>
          <p:cNvSpPr/>
          <p:nvPr/>
        </p:nvSpPr>
        <p:spPr>
          <a:xfrm>
            <a:off x="2590800" y="4186535"/>
            <a:ext cx="3958841" cy="461665"/>
          </a:xfrm>
          <a:prstGeom prst="rect">
            <a:avLst/>
          </a:prstGeom>
        </p:spPr>
        <p:txBody>
          <a:bodyPr wrap="none">
            <a:spAutoFit/>
          </a:bodyPr>
          <a:lstStyle/>
          <a:p>
            <a:r>
              <a:rPr lang="en-US" sz="2400" dirty="0" smtClean="0"/>
              <a:t>Academy Training Programs</a:t>
            </a:r>
            <a:endParaRPr lang="en-US" sz="2400" dirty="0"/>
          </a:p>
        </p:txBody>
      </p:sp>
      <p:sp>
        <p:nvSpPr>
          <p:cNvPr id="14" name="Rectangle 13"/>
          <p:cNvSpPr/>
          <p:nvPr/>
        </p:nvSpPr>
        <p:spPr>
          <a:xfrm>
            <a:off x="4953000" y="5177135"/>
            <a:ext cx="3036409" cy="461665"/>
          </a:xfrm>
          <a:prstGeom prst="rect">
            <a:avLst/>
          </a:prstGeom>
        </p:spPr>
        <p:txBody>
          <a:bodyPr wrap="none">
            <a:spAutoFit/>
          </a:bodyPr>
          <a:lstStyle/>
          <a:p>
            <a:r>
              <a:rPr lang="en-US" sz="2400" dirty="0" smtClean="0"/>
              <a:t>Auditor Certification</a:t>
            </a:r>
            <a:endParaRPr lang="en-US" sz="2400" dirty="0"/>
          </a:p>
        </p:txBody>
      </p:sp>
      <p:sp>
        <p:nvSpPr>
          <p:cNvPr id="15" name="Rectangle 14"/>
          <p:cNvSpPr/>
          <p:nvPr/>
        </p:nvSpPr>
        <p:spPr>
          <a:xfrm>
            <a:off x="1295400" y="5177135"/>
            <a:ext cx="3578224" cy="461665"/>
          </a:xfrm>
          <a:prstGeom prst="rect">
            <a:avLst/>
          </a:prstGeom>
        </p:spPr>
        <p:txBody>
          <a:bodyPr wrap="none">
            <a:spAutoFit/>
          </a:bodyPr>
          <a:lstStyle/>
          <a:p>
            <a:r>
              <a:rPr lang="en-US" sz="2400" dirty="0" smtClean="0"/>
              <a:t>Certification Community</a:t>
            </a:r>
            <a:endParaRPr lang="en-US" sz="2400" dirty="0"/>
          </a:p>
        </p:txBody>
      </p:sp>
      <p:sp>
        <p:nvSpPr>
          <p:cNvPr id="16" name="Rectangle 15"/>
          <p:cNvSpPr/>
          <p:nvPr/>
        </p:nvSpPr>
        <p:spPr>
          <a:xfrm>
            <a:off x="533400" y="6091535"/>
            <a:ext cx="8077200" cy="461665"/>
          </a:xfrm>
          <a:prstGeom prst="rect">
            <a:avLst/>
          </a:prstGeom>
        </p:spPr>
        <p:txBody>
          <a:bodyPr wrap="square">
            <a:spAutoFit/>
          </a:bodyPr>
          <a:lstStyle/>
          <a:p>
            <a:pPr algn="ctr"/>
            <a:r>
              <a:rPr lang="en-US" sz="2400" dirty="0" smtClean="0"/>
              <a:t>Nanotechnology OEHS Management Program Certification</a:t>
            </a:r>
            <a:endParaRPr lang="en-US" sz="2400" dirty="0"/>
          </a:p>
        </p:txBody>
      </p:sp>
      <p:cxnSp>
        <p:nvCxnSpPr>
          <p:cNvPr id="25" name="Straight Arrow Connector 24"/>
          <p:cNvCxnSpPr/>
          <p:nvPr/>
        </p:nvCxnSpPr>
        <p:spPr bwMode="auto">
          <a:xfrm rot="5400000">
            <a:off x="4369570" y="3988570"/>
            <a:ext cx="404336" cy="524"/>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26" name="Straight Arrow Connector 25"/>
          <p:cNvCxnSpPr/>
          <p:nvPr/>
        </p:nvCxnSpPr>
        <p:spPr bwMode="auto">
          <a:xfrm rot="10800000" flipV="1">
            <a:off x="3352801" y="4724399"/>
            <a:ext cx="9906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0" name="Straight Arrow Connector 29"/>
          <p:cNvCxnSpPr/>
          <p:nvPr/>
        </p:nvCxnSpPr>
        <p:spPr bwMode="auto">
          <a:xfrm>
            <a:off x="4800600" y="4724399"/>
            <a:ext cx="8382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2" name="Straight Arrow Connector 31"/>
          <p:cNvCxnSpPr/>
          <p:nvPr/>
        </p:nvCxnSpPr>
        <p:spPr bwMode="auto">
          <a:xfrm rot="16200000" flipH="1">
            <a:off x="5975866" y="5899664"/>
            <a:ext cx="545070" cy="1"/>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rot="5400000">
            <a:off x="2782094" y="5904706"/>
            <a:ext cx="533400" cy="1588"/>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9" name="Straight Arrow Connector 38"/>
          <p:cNvCxnSpPr/>
          <p:nvPr/>
        </p:nvCxnSpPr>
        <p:spPr bwMode="auto">
          <a:xfrm rot="5400000">
            <a:off x="4370094" y="3173706"/>
            <a:ext cx="404336" cy="524"/>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40" name="Rectangle 39"/>
          <p:cNvSpPr/>
          <p:nvPr/>
        </p:nvSpPr>
        <p:spPr>
          <a:xfrm>
            <a:off x="152400" y="368841"/>
            <a:ext cx="3886200" cy="469359"/>
          </a:xfrm>
          <a:prstGeom prst="rect">
            <a:avLst/>
          </a:prstGeom>
        </p:spPr>
        <p:txBody>
          <a:bodyPr wrap="square" anchor="ctr" anchorCtr="0">
            <a:spAutoFit/>
          </a:bodyPr>
          <a:lstStyle/>
          <a:p>
            <a:pPr algn="ctr" fontAlgn="base">
              <a:spcAft>
                <a:spcPts val="300"/>
              </a:spcAft>
            </a:pPr>
            <a:r>
              <a:rPr lang="en-US" sz="1100" b="1" dirty="0" smtClean="0">
                <a:solidFill>
                  <a:srgbClr val="000000"/>
                </a:solidFill>
                <a:latin typeface="Arial" pitchFamily="34" charset="0"/>
              </a:rPr>
              <a:t>Nanotechnology Risk Management &amp; Control</a:t>
            </a:r>
          </a:p>
          <a:p>
            <a:pPr algn="ctr" fontAlgn="base"/>
            <a:r>
              <a:rPr lang="en-US" sz="1100" dirty="0" smtClean="0">
                <a:latin typeface="Arial" pitchFamily="34" charset="0"/>
              </a:rPr>
              <a:t>OEHS Program Certification - </a:t>
            </a:r>
            <a:r>
              <a:rPr lang="en-US" sz="1100" i="1" dirty="0" smtClean="0">
                <a:latin typeface="Arial" pitchFamily="34" charset="0"/>
              </a:rPr>
              <a:t>A Due Diligence Approach</a:t>
            </a:r>
            <a:endParaRPr lang="en-US" sz="1100" dirty="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3"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0"/>
            <a:ext cx="8509000" cy="838200"/>
          </a:xfrm>
        </p:spPr>
        <p:txBody>
          <a:bodyPr/>
          <a:lstStyle/>
          <a:p>
            <a:pPr>
              <a:defRPr/>
            </a:pPr>
            <a:r>
              <a:rPr lang="fr-CH" sz="4800" dirty="0" smtClean="0"/>
              <a:t>Proactive </a:t>
            </a:r>
            <a:r>
              <a:rPr lang="fr-CH" sz="4800" dirty="0" err="1" smtClean="0"/>
              <a:t>Opportunities</a:t>
            </a:r>
            <a:endParaRPr lang="fr-CH" sz="4800" dirty="0"/>
          </a:p>
        </p:txBody>
      </p:sp>
      <p:sp>
        <p:nvSpPr>
          <p:cNvPr id="3" name="Sous-titre 2"/>
          <p:cNvSpPr>
            <a:spLocks noGrp="1"/>
          </p:cNvSpPr>
          <p:nvPr>
            <p:ph sz="half" idx="1"/>
          </p:nvPr>
        </p:nvSpPr>
        <p:spPr>
          <a:xfrm>
            <a:off x="0" y="914400"/>
            <a:ext cx="8458200" cy="5638800"/>
          </a:xfrm>
        </p:spPr>
        <p:txBody>
          <a:bodyPr>
            <a:normAutofit lnSpcReduction="10000"/>
          </a:bodyPr>
          <a:lstStyle/>
          <a:p>
            <a:pPr>
              <a:buFont typeface="Wingdings" pitchFamily="2" charset="2"/>
              <a:buAutoNum type="arabicPeriod"/>
              <a:defRPr/>
            </a:pPr>
            <a:r>
              <a:rPr lang="fr-CH" dirty="0" err="1" smtClean="0"/>
              <a:t>Educate</a:t>
            </a:r>
            <a:r>
              <a:rPr lang="fr-CH" dirty="0" smtClean="0"/>
              <a:t> </a:t>
            </a:r>
            <a:r>
              <a:rPr lang="fr-CH" dirty="0" err="1" smtClean="0"/>
              <a:t>yourself</a:t>
            </a:r>
            <a:r>
              <a:rPr lang="fr-CH" dirty="0" smtClean="0"/>
              <a:t> about the </a:t>
            </a:r>
            <a:r>
              <a:rPr lang="fr-CH" dirty="0" err="1" smtClean="0"/>
              <a:t>possibility</a:t>
            </a:r>
            <a:r>
              <a:rPr lang="fr-CH" dirty="0" smtClean="0"/>
              <a:t> of new </a:t>
            </a:r>
            <a:r>
              <a:rPr lang="fr-CH" dirty="0" err="1" smtClean="0"/>
              <a:t>laws</a:t>
            </a:r>
            <a:r>
              <a:rPr lang="fr-CH" dirty="0" smtClean="0"/>
              <a:t>, </a:t>
            </a:r>
            <a:br>
              <a:rPr lang="fr-CH" dirty="0" smtClean="0"/>
            </a:br>
            <a:r>
              <a:rPr lang="fr-CH" dirty="0" smtClean="0"/>
              <a:t>as </a:t>
            </a:r>
            <a:r>
              <a:rPr lang="fr-CH" dirty="0" err="1" smtClean="0"/>
              <a:t>well</a:t>
            </a:r>
            <a:r>
              <a:rPr lang="fr-CH" dirty="0" smtClean="0"/>
              <a:t> as </a:t>
            </a:r>
            <a:r>
              <a:rPr lang="fr-CH" dirty="0" err="1" smtClean="0"/>
              <a:t>existing</a:t>
            </a:r>
            <a:r>
              <a:rPr lang="fr-CH" dirty="0" smtClean="0"/>
              <a:t> </a:t>
            </a:r>
            <a:r>
              <a:rPr lang="fr-CH" dirty="0" err="1" smtClean="0"/>
              <a:t>laws</a:t>
            </a:r>
            <a:r>
              <a:rPr lang="fr-CH" dirty="0" smtClean="0"/>
              <a:t>.</a:t>
            </a:r>
          </a:p>
          <a:p>
            <a:pPr marL="514350" indent="-514350">
              <a:buFont typeface="Wingdings" pitchFamily="2" charset="2"/>
              <a:buAutoNum type="arabicPeriod"/>
              <a:defRPr/>
            </a:pPr>
            <a:endParaRPr lang="fr-CH" dirty="0" smtClean="0"/>
          </a:p>
          <a:p>
            <a:pPr marL="403225" indent="-403225">
              <a:buFont typeface="Wingdings" pitchFamily="2" charset="2"/>
              <a:buNone/>
              <a:defRPr/>
            </a:pPr>
            <a:r>
              <a:rPr lang="fr-CH" dirty="0" smtClean="0"/>
              <a:t>2. Be </a:t>
            </a:r>
            <a:r>
              <a:rPr lang="fr-CH" dirty="0" err="1" smtClean="0"/>
              <a:t>clear</a:t>
            </a:r>
            <a:r>
              <a:rPr lang="fr-CH" dirty="0" smtClean="0"/>
              <a:t> in </a:t>
            </a:r>
            <a:r>
              <a:rPr lang="fr-CH" dirty="0" err="1" smtClean="0"/>
              <a:t>your</a:t>
            </a:r>
            <a:r>
              <a:rPr lang="fr-CH" dirty="0" smtClean="0"/>
              <a:t> goals about the scope and </a:t>
            </a:r>
            <a:r>
              <a:rPr lang="fr-CH" dirty="0" err="1" smtClean="0"/>
              <a:t>definitions</a:t>
            </a:r>
            <a:r>
              <a:rPr lang="fr-CH" dirty="0" smtClean="0"/>
              <a:t> in new </a:t>
            </a:r>
            <a:r>
              <a:rPr lang="fr-CH" dirty="0" err="1" smtClean="0"/>
              <a:t>laws</a:t>
            </a:r>
            <a:r>
              <a:rPr lang="fr-CH" dirty="0" smtClean="0"/>
              <a:t>.</a:t>
            </a:r>
          </a:p>
          <a:p>
            <a:pPr marL="514350" indent="-514350">
              <a:buFont typeface="Wingdings" pitchFamily="2" charset="2"/>
              <a:buNone/>
              <a:defRPr/>
            </a:pPr>
            <a:endParaRPr lang="fr-CH" dirty="0" smtClean="0"/>
          </a:p>
          <a:p>
            <a:pPr marL="514350" indent="-514350">
              <a:buFont typeface="Wingdings" pitchFamily="2" charset="2"/>
              <a:buNone/>
              <a:defRPr/>
            </a:pPr>
            <a:r>
              <a:rPr lang="fr-CH" dirty="0" smtClean="0"/>
              <a:t>3. </a:t>
            </a:r>
            <a:r>
              <a:rPr lang="fr-CH" dirty="0" err="1" smtClean="0"/>
              <a:t>Think</a:t>
            </a:r>
            <a:r>
              <a:rPr lang="fr-CH" dirty="0" smtClean="0"/>
              <a:t> </a:t>
            </a:r>
            <a:r>
              <a:rPr lang="fr-CH" dirty="0" err="1" smtClean="0"/>
              <a:t>through</a:t>
            </a:r>
            <a:r>
              <a:rPr lang="fr-CH" dirty="0" smtClean="0"/>
              <a:t> </a:t>
            </a:r>
            <a:r>
              <a:rPr lang="fr-CH" dirty="0" err="1" smtClean="0"/>
              <a:t>existing</a:t>
            </a:r>
            <a:r>
              <a:rPr lang="fr-CH" dirty="0" smtClean="0"/>
              <a:t> </a:t>
            </a:r>
            <a:r>
              <a:rPr lang="fr-CH" dirty="0" err="1" smtClean="0"/>
              <a:t>drafts</a:t>
            </a:r>
            <a:r>
              <a:rPr lang="fr-CH" dirty="0" smtClean="0"/>
              <a:t>.</a:t>
            </a:r>
          </a:p>
          <a:p>
            <a:pPr marL="514350" indent="-514350">
              <a:defRPr/>
            </a:pPr>
            <a:endParaRPr lang="fr-CH" dirty="0" smtClean="0"/>
          </a:p>
          <a:p>
            <a:pPr>
              <a:buFont typeface="Wingdings" pitchFamily="2" charset="2"/>
              <a:buNone/>
              <a:defRPr/>
            </a:pPr>
            <a:r>
              <a:rPr lang="fr-CH" dirty="0" smtClean="0"/>
              <a:t>4. </a:t>
            </a:r>
            <a:r>
              <a:rPr lang="fr-CH" dirty="0" err="1" smtClean="0"/>
              <a:t>Participate</a:t>
            </a:r>
            <a:r>
              <a:rPr lang="fr-CH" dirty="0" smtClean="0"/>
              <a:t> as an </a:t>
            </a:r>
            <a:r>
              <a:rPr lang="fr-CH" dirty="0" err="1" smtClean="0"/>
              <a:t>informed</a:t>
            </a:r>
            <a:r>
              <a:rPr lang="fr-CH" dirty="0" smtClean="0"/>
              <a:t> </a:t>
            </a:r>
            <a:br>
              <a:rPr lang="fr-CH" dirty="0" smtClean="0"/>
            </a:br>
            <a:r>
              <a:rPr lang="fr-CH" dirty="0" err="1" smtClean="0"/>
              <a:t>stakeholder</a:t>
            </a:r>
            <a:r>
              <a:rPr lang="fr-CH" dirty="0" smtClean="0"/>
              <a:t>.</a:t>
            </a:r>
          </a:p>
          <a:p>
            <a:pPr marL="514350" indent="-514350">
              <a:buFont typeface="Wingdings" pitchFamily="2" charset="2"/>
              <a:buNone/>
              <a:defRPr/>
            </a:pPr>
            <a:endParaRPr lang="fr-CH" dirty="0" smtClean="0"/>
          </a:p>
          <a:p>
            <a:pPr marL="514350" indent="-514350">
              <a:buFont typeface="Wingdings" pitchFamily="2" charset="2"/>
              <a:buNone/>
              <a:defRPr/>
            </a:pPr>
            <a:r>
              <a:rPr lang="fr-CH" dirty="0" smtClean="0"/>
              <a:t>5. </a:t>
            </a:r>
            <a:r>
              <a:rPr lang="fr-CH" dirty="0" err="1" smtClean="0"/>
              <a:t>Enjoy</a:t>
            </a:r>
            <a:r>
              <a:rPr lang="fr-CH" dirty="0" smtClean="0"/>
              <a:t> </a:t>
            </a:r>
            <a:r>
              <a:rPr lang="fr-CH" dirty="0" err="1" smtClean="0"/>
              <a:t>your</a:t>
            </a:r>
            <a:r>
              <a:rPr lang="fr-CH" dirty="0" smtClean="0"/>
              <a:t> </a:t>
            </a:r>
            <a:r>
              <a:rPr lang="fr-CH" dirty="0" err="1" smtClean="0"/>
              <a:t>role</a:t>
            </a:r>
            <a:r>
              <a:rPr lang="fr-CH" dirty="0" smtClean="0"/>
              <a:t> </a:t>
            </a:r>
            <a:r>
              <a:rPr lang="fr-CH" dirty="0" err="1" smtClean="0"/>
              <a:t>when</a:t>
            </a:r>
            <a:r>
              <a:rPr lang="fr-CH" dirty="0" smtClean="0"/>
              <a:t> </a:t>
            </a:r>
          </a:p>
          <a:p>
            <a:pPr marL="514350" indent="-514350">
              <a:buFont typeface="Wingdings" pitchFamily="2" charset="2"/>
              <a:buNone/>
              <a:defRPr/>
            </a:pPr>
            <a:r>
              <a:rPr lang="fr-CH" dirty="0" smtClean="0"/>
              <a:t>	HAVING YOUR SAY!</a:t>
            </a:r>
          </a:p>
          <a:p>
            <a:pPr marL="514350" indent="-514350">
              <a:defRPr/>
            </a:pPr>
            <a:endParaRPr lang="fr-CH" dirty="0" smtClean="0"/>
          </a:p>
          <a:p>
            <a:pPr marL="514350" indent="-514350">
              <a:defRPr/>
            </a:pPr>
            <a:endParaRPr lang="fr-CH" dirty="0"/>
          </a:p>
        </p:txBody>
      </p:sp>
      <p:pic>
        <p:nvPicPr>
          <p:cNvPr id="17412" name="Picture 5" descr="law"/>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126200" y="42478325"/>
            <a:ext cx="2162175" cy="226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5" descr="law"/>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486400" y="3048000"/>
            <a:ext cx="3352800" cy="3155950"/>
          </a:xfrm>
          <a:noFill/>
          <a:extLst>
            <a:ext uri="{909E8E84-426E-40DD-AFC4-6F175D3DCCD1}">
              <a14:hiddenFill xmlns:a14="http://schemas.microsoft.com/office/drawing/2010/main" xmlns="">
                <a:solidFill>
                  <a:srgbClr val="FFFFFF"/>
                </a:solidFill>
              </a14:hiddenFill>
            </a:ext>
          </a:extLst>
        </p:spPr>
      </p:pic>
      <p:sp>
        <p:nvSpPr>
          <p:cNvPr id="6" name="Slide Number Placeholder 1"/>
          <p:cNvSpPr>
            <a:spLocks noGrp="1"/>
          </p:cNvSpPr>
          <p:nvPr>
            <p:ph type="sldNum" sz="quarter" idx="12"/>
          </p:nvPr>
        </p:nvSpPr>
        <p:spPr>
          <a:xfrm>
            <a:off x="7010400" y="6400800"/>
            <a:ext cx="2133600" cy="457200"/>
          </a:xfrm>
        </p:spPr>
        <p:txBody>
          <a:bodyPr/>
          <a:lstStyle/>
          <a:p>
            <a:pPr>
              <a:defRPr/>
            </a:pPr>
            <a:fld id="{3B6AA8CC-A1D6-44F9-BFAB-1D398C6585CD}" type="slidenum">
              <a:rPr lang="en-US" sz="2400" smtClean="0"/>
              <a:pPr>
                <a:defRPr/>
              </a:pPr>
              <a:t>27</a:t>
            </a:fld>
            <a:endParaRPr lang="en-US" sz="2400" dirty="0"/>
          </a:p>
        </p:txBody>
      </p:sp>
    </p:spTree>
    <p:extLst>
      <p:ext uri="{BB962C8B-B14F-4D97-AF65-F5344CB8AC3E}">
        <p14:creationId xmlns:p14="http://schemas.microsoft.com/office/powerpoint/2010/main" xmlns="" val="3752028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457200" y="381000"/>
            <a:ext cx="7772400" cy="1143000"/>
          </a:xfrm>
        </p:spPr>
        <p:txBody>
          <a:bodyPr>
            <a:normAutofit/>
          </a:bodyPr>
          <a:lstStyle/>
          <a:p>
            <a:pPr fontAlgn="auto">
              <a:spcAft>
                <a:spcPts val="0"/>
              </a:spcAft>
              <a:defRPr/>
            </a:pPr>
            <a:r>
              <a:rPr lang="en-US" b="1" i="1" dirty="0" smtClean="0">
                <a:latin typeface="+mn-lt"/>
              </a:rPr>
              <a:t> Acknowledgements</a:t>
            </a:r>
          </a:p>
        </p:txBody>
      </p:sp>
      <p:pic>
        <p:nvPicPr>
          <p:cNvPr id="30723" name="Espace réservé du contenu 4" descr="ist_logo_3.jpg"/>
          <p:cNvPicPr>
            <a:picLocks noGrp="1" noChangeAspect="1"/>
          </p:cNvPicPr>
          <p:nvPr>
            <p:ph idx="1"/>
          </p:nvPr>
        </p:nvPicPr>
        <p:blipFill>
          <a:blip r:embed="rId2" cstate="print"/>
          <a:srcRect/>
          <a:stretch>
            <a:fillRect/>
          </a:stretch>
        </p:blipFill>
        <p:spPr>
          <a:xfrm>
            <a:off x="533400" y="4648200"/>
            <a:ext cx="8229600" cy="1433513"/>
          </a:xfrm>
        </p:spPr>
      </p:pic>
      <p:pic>
        <p:nvPicPr>
          <p:cNvPr id="30724" name="Picture 62"/>
          <p:cNvPicPr>
            <a:picLocks noChangeAspect="1" noChangeArrowheads="1"/>
          </p:cNvPicPr>
          <p:nvPr/>
        </p:nvPicPr>
        <p:blipFill>
          <a:blip r:embed="rId3" cstate="print"/>
          <a:srcRect/>
          <a:stretch>
            <a:fillRect/>
          </a:stretch>
        </p:blipFill>
        <p:spPr bwMode="auto">
          <a:xfrm>
            <a:off x="685800" y="1600200"/>
            <a:ext cx="3962400" cy="1033463"/>
          </a:xfrm>
          <a:prstGeom prst="rect">
            <a:avLst/>
          </a:prstGeom>
          <a:noFill/>
          <a:ln w="9525">
            <a:noFill/>
            <a:miter lim="800000"/>
            <a:headEnd/>
            <a:tailEnd/>
          </a:ln>
        </p:spPr>
      </p:pic>
      <p:pic>
        <p:nvPicPr>
          <p:cNvPr id="30725" name="Image 6" descr="http://us.mg201.mail.yahoo.com/ya/download?mid=1%5f1071%5f1%5f9810319%5f0%5fACzHjkQAAJ%2blReg0zA6NR2Thtjg&amp;pid=2&amp;fid=%2540S%2540Search&amp;inline=1"/>
          <p:cNvPicPr>
            <a:picLocks noChangeAspect="1" noChangeArrowheads="1"/>
          </p:cNvPicPr>
          <p:nvPr/>
        </p:nvPicPr>
        <p:blipFill>
          <a:blip r:embed="rId4" cstate="print"/>
          <a:srcRect/>
          <a:stretch>
            <a:fillRect/>
          </a:stretch>
        </p:blipFill>
        <p:spPr bwMode="auto">
          <a:xfrm>
            <a:off x="457200" y="2362200"/>
            <a:ext cx="2219325" cy="1312863"/>
          </a:xfrm>
          <a:prstGeom prst="rect">
            <a:avLst/>
          </a:prstGeom>
          <a:noFill/>
          <a:ln w="9525">
            <a:noFill/>
            <a:miter lim="800000"/>
            <a:headEnd/>
            <a:tailEnd/>
          </a:ln>
        </p:spPr>
      </p:pic>
      <p:pic>
        <p:nvPicPr>
          <p:cNvPr id="30726" name="Picture 8" descr="ESF medium logo"/>
          <p:cNvPicPr>
            <a:picLocks noChangeAspect="1" noChangeArrowheads="1"/>
          </p:cNvPicPr>
          <p:nvPr/>
        </p:nvPicPr>
        <p:blipFill>
          <a:blip r:embed="rId5" cstate="print"/>
          <a:srcRect/>
          <a:stretch>
            <a:fillRect/>
          </a:stretch>
        </p:blipFill>
        <p:spPr bwMode="auto">
          <a:xfrm>
            <a:off x="3581400" y="2819400"/>
            <a:ext cx="3014663" cy="1833563"/>
          </a:xfrm>
          <a:prstGeom prst="rect">
            <a:avLst/>
          </a:prstGeom>
          <a:solidFill>
            <a:schemeClr val="accent1">
              <a:alpha val="0"/>
            </a:schemeClr>
          </a:solidFill>
          <a:ln w="9525">
            <a:noFill/>
            <a:miter lim="800000"/>
            <a:headEnd/>
            <a:tailEnd/>
          </a:ln>
        </p:spPr>
      </p:pic>
      <p:pic>
        <p:nvPicPr>
          <p:cNvPr id="30728" name="Picture 1035" descr="NIOSH_logo2_286-Blue"/>
          <p:cNvPicPr>
            <a:picLocks noChangeAspect="1" noChangeArrowheads="1"/>
          </p:cNvPicPr>
          <p:nvPr/>
        </p:nvPicPr>
        <p:blipFill>
          <a:blip r:embed="rId6" cstate="print"/>
          <a:srcRect/>
          <a:stretch>
            <a:fillRect/>
          </a:stretch>
        </p:blipFill>
        <p:spPr bwMode="auto">
          <a:xfrm>
            <a:off x="0" y="3733800"/>
            <a:ext cx="2819400" cy="752475"/>
          </a:xfrm>
          <a:prstGeom prst="rect">
            <a:avLst/>
          </a:prstGeom>
          <a:noFill/>
          <a:ln w="9525">
            <a:noFill/>
            <a:miter lim="800000"/>
            <a:headEnd/>
            <a:tailEnd/>
          </a:ln>
        </p:spPr>
      </p:pic>
      <p:pic>
        <p:nvPicPr>
          <p:cNvPr id="30729" name="Picture 2" descr="Earth Focus">
            <a:hlinkClick r:id="rId7"/>
          </p:cNvPr>
          <p:cNvPicPr>
            <a:picLocks noChangeAspect="1" noChangeArrowheads="1"/>
          </p:cNvPicPr>
          <p:nvPr/>
        </p:nvPicPr>
        <p:blipFill>
          <a:blip r:embed="rId8" cstate="print"/>
          <a:srcRect/>
          <a:stretch>
            <a:fillRect/>
          </a:stretch>
        </p:blipFill>
        <p:spPr bwMode="auto">
          <a:xfrm>
            <a:off x="457200" y="6096000"/>
            <a:ext cx="33528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3600" smtClean="0"/>
              <a:t/>
            </a:r>
            <a:br>
              <a:rPr lang="en-US" sz="3600" smtClean="0"/>
            </a:br>
            <a:endParaRPr lang="en-US" sz="3600" smtClean="0"/>
          </a:p>
        </p:txBody>
      </p:sp>
      <p:sp>
        <p:nvSpPr>
          <p:cNvPr id="31747" name="Espace réservé du texte 6"/>
          <p:cNvSpPr>
            <a:spLocks noGrp="1"/>
          </p:cNvSpPr>
          <p:nvPr>
            <p:ph type="body" sz="half" idx="1"/>
          </p:nvPr>
        </p:nvSpPr>
        <p:spPr>
          <a:xfrm>
            <a:off x="685800" y="152400"/>
            <a:ext cx="4724400" cy="5943600"/>
          </a:xfrm>
        </p:spPr>
        <p:txBody>
          <a:bodyPr/>
          <a:lstStyle/>
          <a:p>
            <a:pPr>
              <a:lnSpc>
                <a:spcPct val="80000"/>
              </a:lnSpc>
              <a:buClr>
                <a:srgbClr val="000000"/>
              </a:buClr>
            </a:pPr>
            <a:r>
              <a:rPr lang="en-US" sz="2400" b="1" dirty="0" smtClean="0"/>
              <a:t>Prof   </a:t>
            </a:r>
            <a:r>
              <a:rPr lang="en-US" sz="2400" b="1" dirty="0" err="1" smtClean="0"/>
              <a:t>Ilise</a:t>
            </a:r>
            <a:r>
              <a:rPr lang="en-US" sz="2400" b="1" dirty="0" smtClean="0"/>
              <a:t> L </a:t>
            </a:r>
            <a:r>
              <a:rPr lang="en-US" sz="2400" b="1" dirty="0" err="1" smtClean="0"/>
              <a:t>Feitshans</a:t>
            </a:r>
            <a:r>
              <a:rPr lang="en-US" sz="2400" b="1" dirty="0" smtClean="0"/>
              <a:t> JD and </a:t>
            </a:r>
            <a:r>
              <a:rPr lang="en-US" sz="2400" b="1" dirty="0" err="1" smtClean="0"/>
              <a:t>ScM</a:t>
            </a:r>
            <a:endParaRPr lang="en-US" sz="2400" b="1" dirty="0" smtClean="0"/>
          </a:p>
          <a:p>
            <a:pPr marL="137160" indent="0">
              <a:lnSpc>
                <a:spcPct val="80000"/>
              </a:lnSpc>
              <a:buClr>
                <a:srgbClr val="000000"/>
              </a:buClr>
              <a:buNone/>
            </a:pPr>
            <a:r>
              <a:rPr lang="en-US" sz="2400" b="1" dirty="0" smtClean="0"/>
              <a:t>forcastingnanolaw@gmail.com</a:t>
            </a:r>
          </a:p>
          <a:p>
            <a:pPr>
              <a:lnSpc>
                <a:spcPct val="80000"/>
              </a:lnSpc>
              <a:buClr>
                <a:srgbClr val="000000"/>
              </a:buClr>
              <a:buFont typeface="Wingdings 2" pitchFamily="18" charset="2"/>
              <a:buNone/>
            </a:pPr>
            <a:endParaRPr lang="en-US" sz="2000" b="1" dirty="0" smtClean="0"/>
          </a:p>
          <a:p>
            <a:pPr>
              <a:lnSpc>
                <a:spcPct val="80000"/>
              </a:lnSpc>
              <a:buClr>
                <a:srgbClr val="000000"/>
              </a:buClr>
              <a:buFont typeface="Wingdings 2" pitchFamily="18" charset="2"/>
              <a:buNone/>
            </a:pPr>
            <a:r>
              <a:rPr lang="en-US" sz="2000" b="1" dirty="0" smtClean="0"/>
              <a:t>AUTHOR </a:t>
            </a:r>
            <a:br>
              <a:rPr lang="en-US" sz="2000" b="1" dirty="0" smtClean="0"/>
            </a:br>
            <a:r>
              <a:rPr lang="en-US" sz="2000" b="1" dirty="0" smtClean="0"/>
              <a:t>DESIGNING AN EFFECTIVE OSHA COMPLIANCE PROGRAM </a:t>
            </a:r>
          </a:p>
          <a:p>
            <a:pPr>
              <a:lnSpc>
                <a:spcPct val="80000"/>
              </a:lnSpc>
              <a:buClr>
                <a:srgbClr val="000000"/>
              </a:buClr>
              <a:buFont typeface="Wingdings 2" pitchFamily="18" charset="2"/>
              <a:buNone/>
            </a:pPr>
            <a:r>
              <a:rPr lang="en-US" sz="2000" b="1" dirty="0" smtClean="0"/>
              <a:t>VISITING SCIENTIST</a:t>
            </a:r>
          </a:p>
          <a:p>
            <a:pPr>
              <a:lnSpc>
                <a:spcPct val="80000"/>
              </a:lnSpc>
              <a:buClr>
                <a:srgbClr val="000000"/>
              </a:buClr>
              <a:buFont typeface="Wingdings 2" pitchFamily="18" charset="2"/>
              <a:buNone/>
            </a:pPr>
            <a:r>
              <a:rPr lang="en-US" sz="2000" b="1" dirty="0" smtClean="0"/>
              <a:t> INSTITUTE FOR  WORK </a:t>
            </a:r>
          </a:p>
          <a:p>
            <a:pPr>
              <a:lnSpc>
                <a:spcPct val="80000"/>
              </a:lnSpc>
              <a:buClr>
                <a:srgbClr val="000000"/>
              </a:buClr>
              <a:buFont typeface="Wingdings 2" pitchFamily="18" charset="2"/>
              <a:buNone/>
            </a:pPr>
            <a:r>
              <a:rPr lang="en-US" sz="2000" b="1" smtClean="0"/>
              <a:t>AND HEALTH (IST) </a:t>
            </a:r>
            <a:endParaRPr lang="en-US" sz="2000" b="1" dirty="0" smtClean="0"/>
          </a:p>
          <a:p>
            <a:pPr>
              <a:lnSpc>
                <a:spcPct val="80000"/>
              </a:lnSpc>
              <a:buClr>
                <a:srgbClr val="000000"/>
              </a:buClr>
              <a:buFont typeface="Wingdings 2" pitchFamily="18" charset="2"/>
              <a:buNone/>
            </a:pPr>
            <a:r>
              <a:rPr lang="en-US" sz="2000" b="1" dirty="0" smtClean="0"/>
              <a:t>UNIVERSITY OF LAUSANNE, SWITZERLAND</a:t>
            </a:r>
          </a:p>
          <a:p>
            <a:pPr>
              <a:lnSpc>
                <a:spcPct val="80000"/>
              </a:lnSpc>
              <a:buClr>
                <a:srgbClr val="000000"/>
              </a:buClr>
              <a:buFont typeface="Wingdings 2" pitchFamily="18" charset="2"/>
              <a:buNone/>
            </a:pPr>
            <a:r>
              <a:rPr lang="en-US" sz="2000" b="1" dirty="0" smtClean="0"/>
              <a:t>DOCTORAL CANDIDATE AND Professor of international relations, “FORECASTING NANO LAW: RISK MANAGEMENT PROTECTING PUBLIC HEALTH UNDER INTRNATIONAL LAW”</a:t>
            </a:r>
          </a:p>
          <a:p>
            <a:pPr>
              <a:lnSpc>
                <a:spcPct val="80000"/>
              </a:lnSpc>
              <a:buClr>
                <a:srgbClr val="000000"/>
              </a:buClr>
            </a:pPr>
            <a:r>
              <a:rPr lang="en-US" sz="2000" b="1" dirty="0" smtClean="0"/>
              <a:t>Geneva School of Diplomacy</a:t>
            </a:r>
          </a:p>
          <a:p>
            <a:pPr>
              <a:buClr>
                <a:srgbClr val="000000"/>
              </a:buClr>
            </a:pPr>
            <a:endParaRPr lang="fr-CH" sz="2000" dirty="0" smtClean="0"/>
          </a:p>
        </p:txBody>
      </p:sp>
      <p:pic>
        <p:nvPicPr>
          <p:cNvPr id="31748" name="Picture 4" descr="Mvc-007s"/>
          <p:cNvPicPr>
            <a:picLocks noGrp="1" noChangeAspect="1" noChangeArrowheads="1"/>
          </p:cNvPicPr>
          <p:nvPr>
            <p:ph type="clipArt" sz="half" idx="2"/>
          </p:nvPr>
        </p:nvPicPr>
        <p:blipFill>
          <a:blip r:embed="rId2" cstate="print"/>
          <a:srcRect/>
          <a:stretch>
            <a:fillRect/>
          </a:stretch>
        </p:blipFill>
        <p:spPr>
          <a:xfrm>
            <a:off x="4648200" y="2609850"/>
            <a:ext cx="3810000" cy="28575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eaLnBrk="1" hangingPunct="1">
              <a:defRPr/>
            </a:pPr>
            <a:r>
              <a:rPr lang="en-US" dirty="0" smtClean="0"/>
              <a:t>Defining the Issue</a:t>
            </a:r>
            <a:br>
              <a:rPr lang="en-US" dirty="0" smtClean="0"/>
            </a:br>
            <a:r>
              <a:rPr lang="en-US" sz="4000" b="1" dirty="0" smtClean="0"/>
              <a:t>Nanotechnology and Risk </a:t>
            </a:r>
            <a:endParaRPr lang="en-US" dirty="0" smtClean="0"/>
          </a:p>
        </p:txBody>
      </p:sp>
      <p:sp>
        <p:nvSpPr>
          <p:cNvPr id="16387" name="Rectangle 3"/>
          <p:cNvSpPr>
            <a:spLocks noGrp="1" noRot="1" noChangeArrowheads="1"/>
          </p:cNvSpPr>
          <p:nvPr>
            <p:ph type="body" idx="1"/>
          </p:nvPr>
        </p:nvSpPr>
        <p:spPr>
          <a:xfrm>
            <a:off x="302684" y="1879997"/>
            <a:ext cx="8540749" cy="4219575"/>
          </a:xfrm>
        </p:spPr>
        <p:txBody>
          <a:bodyPr/>
          <a:lstStyle/>
          <a:p>
            <a:pPr eaLnBrk="1" hangingPunct="1">
              <a:buFont typeface="Wingdings" pitchFamily="2" charset="2"/>
              <a:buNone/>
              <a:defRPr/>
            </a:pPr>
            <a:endParaRPr lang="en-US" sz="3500" dirty="0" smtClean="0"/>
          </a:p>
          <a:p>
            <a:pPr eaLnBrk="1" hangingPunct="1">
              <a:defRPr/>
            </a:pPr>
            <a:r>
              <a:rPr lang="en-US" b="1" dirty="0" smtClean="0"/>
              <a:t>Nanotechnology - The Challenge</a:t>
            </a:r>
            <a:endParaRPr lang="en-US" dirty="0" smtClean="0"/>
          </a:p>
          <a:p>
            <a:pPr lvl="1" eaLnBrk="1" hangingPunct="1">
              <a:defRPr/>
            </a:pPr>
            <a:r>
              <a:rPr lang="en-US" sz="3100" dirty="0" smtClean="0"/>
              <a:t>Does the nature of engineered </a:t>
            </a:r>
            <a:r>
              <a:rPr lang="en-US" sz="3100" dirty="0" err="1" smtClean="0"/>
              <a:t>nanostructured</a:t>
            </a:r>
            <a:r>
              <a:rPr lang="en-US" sz="3100" dirty="0" smtClean="0"/>
              <a:t> materials and devices present new safety and health risks?</a:t>
            </a:r>
          </a:p>
          <a:p>
            <a:pPr lvl="1" eaLnBrk="1" hangingPunct="1">
              <a:defRPr/>
            </a:pPr>
            <a:r>
              <a:rPr lang="en-US" sz="3100" dirty="0" smtClean="0"/>
              <a:t>How can the benefits of nanotechnology be realized while proactively minimizing the potential risk?</a:t>
            </a:r>
          </a:p>
        </p:txBody>
      </p:sp>
    </p:spTree>
    <p:extLst>
      <p:ext uri="{BB962C8B-B14F-4D97-AF65-F5344CB8AC3E}">
        <p14:creationId xmlns:p14="http://schemas.microsoft.com/office/powerpoint/2010/main" xmlns="" val="2232568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715962"/>
          </a:xfrm>
        </p:spPr>
        <p:txBody>
          <a:bodyPr>
            <a:normAutofit fontScale="90000"/>
          </a:bodyPr>
          <a:lstStyle/>
          <a:p>
            <a:pPr>
              <a:defRPr/>
            </a:pPr>
            <a:r>
              <a:rPr lang="fr-CH" dirty="0" smtClean="0"/>
              <a:t>Discussion Objectives</a:t>
            </a:r>
            <a:endParaRPr lang="fr-CH" dirty="0"/>
          </a:p>
        </p:txBody>
      </p:sp>
      <p:sp>
        <p:nvSpPr>
          <p:cNvPr id="3" name="Espace réservé du contenu 2"/>
          <p:cNvSpPr>
            <a:spLocks noGrp="1"/>
          </p:cNvSpPr>
          <p:nvPr>
            <p:ph idx="1"/>
          </p:nvPr>
        </p:nvSpPr>
        <p:spPr>
          <a:xfrm>
            <a:off x="457200" y="990600"/>
            <a:ext cx="8229600" cy="4709160"/>
          </a:xfrm>
        </p:spPr>
        <p:txBody>
          <a:bodyPr>
            <a:normAutofit/>
          </a:bodyPr>
          <a:lstStyle/>
          <a:p>
            <a:pPr>
              <a:defRPr/>
            </a:pPr>
            <a:endParaRPr lang="fr-CH" dirty="0" smtClean="0"/>
          </a:p>
          <a:p>
            <a:pPr>
              <a:defRPr/>
            </a:pPr>
            <a:r>
              <a:rPr lang="fr-CH" dirty="0" err="1" smtClean="0"/>
              <a:t>Understand</a:t>
            </a:r>
            <a:r>
              <a:rPr lang="fr-CH" dirty="0" smtClean="0"/>
              <a:t>:</a:t>
            </a:r>
          </a:p>
          <a:p>
            <a:pPr lvl="1">
              <a:defRPr/>
            </a:pPr>
            <a:r>
              <a:rPr lang="fr-CH" dirty="0" err="1" smtClean="0"/>
              <a:t>Where</a:t>
            </a:r>
            <a:r>
              <a:rPr lang="fr-CH" dirty="0" smtClean="0"/>
              <a:t> </a:t>
            </a:r>
            <a:r>
              <a:rPr lang="fr-CH" dirty="0" err="1" smtClean="0"/>
              <a:t>we</a:t>
            </a:r>
            <a:r>
              <a:rPr lang="fr-CH" dirty="0" smtClean="0"/>
              <a:t> are </a:t>
            </a:r>
            <a:r>
              <a:rPr lang="fr-CH" dirty="0" err="1" smtClean="0"/>
              <a:t>under</a:t>
            </a:r>
            <a:r>
              <a:rPr lang="fr-CH" dirty="0" smtClean="0"/>
              <a:t> </a:t>
            </a:r>
            <a:r>
              <a:rPr lang="fr-CH" dirty="0" err="1" smtClean="0"/>
              <a:t>law</a:t>
            </a:r>
            <a:r>
              <a:rPr lang="fr-CH" dirty="0" smtClean="0"/>
              <a:t>.</a:t>
            </a:r>
          </a:p>
          <a:p>
            <a:pPr lvl="1">
              <a:defRPr/>
            </a:pPr>
            <a:r>
              <a:rPr lang="fr-CH" dirty="0" smtClean="0"/>
              <a:t>How </a:t>
            </a:r>
            <a:r>
              <a:rPr lang="fr-CH" dirty="0" err="1" smtClean="0"/>
              <a:t>law</a:t>
            </a:r>
            <a:r>
              <a:rPr lang="fr-CH" dirty="0" smtClean="0"/>
              <a:t> </a:t>
            </a:r>
            <a:r>
              <a:rPr lang="fr-CH" dirty="0" err="1" smtClean="0"/>
              <a:t>is</a:t>
            </a:r>
            <a:r>
              <a:rPr lang="fr-CH" dirty="0" smtClean="0"/>
              <a:t> </a:t>
            </a:r>
            <a:r>
              <a:rPr lang="fr-CH" dirty="0" err="1" smtClean="0"/>
              <a:t>created</a:t>
            </a:r>
            <a:r>
              <a:rPr lang="fr-CH" dirty="0" smtClean="0"/>
              <a:t>.</a:t>
            </a:r>
          </a:p>
          <a:p>
            <a:pPr lvl="1">
              <a:defRPr/>
            </a:pPr>
            <a:r>
              <a:rPr lang="fr-CH" dirty="0" err="1"/>
              <a:t>W</a:t>
            </a:r>
            <a:r>
              <a:rPr lang="fr-CH" dirty="0" err="1" smtClean="0"/>
              <a:t>here</a:t>
            </a:r>
            <a:r>
              <a:rPr lang="fr-CH" dirty="0" smtClean="0"/>
              <a:t> the </a:t>
            </a:r>
            <a:r>
              <a:rPr lang="fr-CH" dirty="0" err="1" smtClean="0"/>
              <a:t>law</a:t>
            </a:r>
            <a:r>
              <a:rPr lang="fr-CH" dirty="0" smtClean="0"/>
              <a:t> </a:t>
            </a:r>
            <a:r>
              <a:rPr lang="fr-CH" dirty="0" err="1" smtClean="0"/>
              <a:t>may</a:t>
            </a:r>
            <a:r>
              <a:rPr lang="fr-CH" dirty="0" smtClean="0"/>
              <a:t> go.</a:t>
            </a:r>
          </a:p>
          <a:p>
            <a:pPr>
              <a:defRPr/>
            </a:pPr>
            <a:endParaRPr lang="fr-CH" dirty="0" smtClean="0"/>
          </a:p>
          <a:p>
            <a:pPr>
              <a:defRPr/>
            </a:pPr>
            <a:r>
              <a:rPr lang="fr-CH" dirty="0" err="1" smtClean="0"/>
              <a:t>Cultivate</a:t>
            </a:r>
            <a:r>
              <a:rPr lang="fr-CH" dirty="0" smtClean="0"/>
              <a:t>:</a:t>
            </a:r>
          </a:p>
          <a:p>
            <a:pPr lvl="1">
              <a:defRPr/>
            </a:pPr>
            <a:r>
              <a:rPr lang="fr-CH" dirty="0" smtClean="0"/>
              <a:t>NANOINFORMATICS to </a:t>
            </a:r>
            <a:r>
              <a:rPr lang="fr-CH" dirty="0" err="1" smtClean="0"/>
              <a:t>foster</a:t>
            </a:r>
            <a:r>
              <a:rPr lang="fr-CH" dirty="0" smtClean="0"/>
              <a:t> good </a:t>
            </a:r>
            <a:r>
              <a:rPr lang="fr-CH" dirty="0" err="1" smtClean="0"/>
              <a:t>law</a:t>
            </a:r>
            <a:r>
              <a:rPr lang="fr-CH" dirty="0" smtClean="0"/>
              <a:t> (consistent, </a:t>
            </a:r>
            <a:r>
              <a:rPr lang="fr-CH" dirty="0" err="1" smtClean="0"/>
              <a:t>predictable</a:t>
            </a:r>
            <a:r>
              <a:rPr lang="fr-CH" dirty="0" smtClean="0"/>
              <a:t>, </a:t>
            </a:r>
            <a:r>
              <a:rPr lang="fr-CH" dirty="0" err="1" smtClean="0"/>
              <a:t>workable</a:t>
            </a:r>
            <a:r>
              <a:rPr lang="fr-CH" dirty="0" smtClean="0"/>
              <a:t>).</a:t>
            </a:r>
          </a:p>
          <a:p>
            <a:pPr lvl="1">
              <a:defRPr/>
            </a:pPr>
            <a:r>
              <a:rPr lang="fr-CH" dirty="0" smtClean="0"/>
              <a:t>Good </a:t>
            </a:r>
            <a:r>
              <a:rPr lang="fr-CH" dirty="0" err="1" smtClean="0"/>
              <a:t>law</a:t>
            </a:r>
            <a:r>
              <a:rPr lang="fr-CH" dirty="0" smtClean="0"/>
              <a:t> to </a:t>
            </a:r>
            <a:r>
              <a:rPr lang="fr-CH" dirty="0" err="1" smtClean="0"/>
              <a:t>foster</a:t>
            </a:r>
            <a:r>
              <a:rPr lang="fr-CH" dirty="0" smtClean="0"/>
              <a:t> innovation.</a:t>
            </a:r>
            <a:endParaRPr lang="fr-CH"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Inputs to Law</a:t>
            </a:r>
            <a:endParaRPr lang="en-US" dirty="0"/>
          </a:p>
        </p:txBody>
      </p:sp>
      <p:sp>
        <p:nvSpPr>
          <p:cNvPr id="3" name="Oval 2"/>
          <p:cNvSpPr/>
          <p:nvPr/>
        </p:nvSpPr>
        <p:spPr>
          <a:xfrm>
            <a:off x="3581400" y="2438400"/>
            <a:ext cx="1676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Law</a:t>
            </a:r>
            <a:endParaRPr lang="en-US" sz="4000" dirty="0">
              <a:solidFill>
                <a:schemeClr val="bg1"/>
              </a:solidFill>
            </a:endParaRPr>
          </a:p>
        </p:txBody>
      </p:sp>
      <p:sp>
        <p:nvSpPr>
          <p:cNvPr id="4" name="Lightning Bolt 3"/>
          <p:cNvSpPr/>
          <p:nvPr/>
        </p:nvSpPr>
        <p:spPr>
          <a:xfrm>
            <a:off x="1981200" y="1600200"/>
            <a:ext cx="1600200" cy="10668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30595" y="991985"/>
            <a:ext cx="1457450" cy="584775"/>
          </a:xfrm>
          <a:prstGeom prst="rect">
            <a:avLst/>
          </a:prstGeom>
          <a:noFill/>
        </p:spPr>
        <p:txBody>
          <a:bodyPr wrap="none" rtlCol="0">
            <a:spAutoFit/>
          </a:bodyPr>
          <a:lstStyle/>
          <a:p>
            <a:r>
              <a:rPr lang="en-US" sz="3200" dirty="0" smtClean="0">
                <a:solidFill>
                  <a:schemeClr val="bg1"/>
                </a:solidFill>
              </a:rPr>
              <a:t>Insight</a:t>
            </a:r>
            <a:endParaRPr lang="en-US" sz="3200" dirty="0">
              <a:solidFill>
                <a:schemeClr val="bg1"/>
              </a:solidFill>
            </a:endParaRPr>
          </a:p>
        </p:txBody>
      </p:sp>
    </p:spTree>
    <p:extLst>
      <p:ext uri="{BB962C8B-B14F-4D97-AF65-F5344CB8AC3E}">
        <p14:creationId xmlns:p14="http://schemas.microsoft.com/office/powerpoint/2010/main" xmlns="" val="306502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Inputs to Law</a:t>
            </a:r>
            <a:endParaRPr lang="en-US" dirty="0"/>
          </a:p>
        </p:txBody>
      </p:sp>
      <p:sp>
        <p:nvSpPr>
          <p:cNvPr id="3" name="Oval 2"/>
          <p:cNvSpPr/>
          <p:nvPr/>
        </p:nvSpPr>
        <p:spPr>
          <a:xfrm>
            <a:off x="3581400" y="2438400"/>
            <a:ext cx="1676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Law</a:t>
            </a:r>
            <a:endParaRPr lang="en-US" sz="4000" dirty="0">
              <a:solidFill>
                <a:schemeClr val="bg1"/>
              </a:solidFill>
            </a:endParaRPr>
          </a:p>
        </p:txBody>
      </p:sp>
      <p:sp>
        <p:nvSpPr>
          <p:cNvPr id="5" name="TextBox 4"/>
          <p:cNvSpPr txBox="1"/>
          <p:nvPr/>
        </p:nvSpPr>
        <p:spPr>
          <a:xfrm>
            <a:off x="152400" y="958371"/>
            <a:ext cx="2807179" cy="523220"/>
          </a:xfrm>
          <a:prstGeom prst="rect">
            <a:avLst/>
          </a:prstGeom>
          <a:noFill/>
        </p:spPr>
        <p:txBody>
          <a:bodyPr wrap="none" rtlCol="0">
            <a:spAutoFit/>
          </a:bodyPr>
          <a:lstStyle/>
          <a:p>
            <a:r>
              <a:rPr lang="en-US" sz="2800" dirty="0" smtClean="0">
                <a:solidFill>
                  <a:schemeClr val="bg1"/>
                </a:solidFill>
              </a:rPr>
              <a:t>Vested Interests </a:t>
            </a:r>
            <a:endParaRPr lang="en-US" sz="2800" dirty="0">
              <a:solidFill>
                <a:schemeClr val="bg1"/>
              </a:solidFill>
            </a:endParaRPr>
          </a:p>
        </p:txBody>
      </p:sp>
      <p:sp>
        <p:nvSpPr>
          <p:cNvPr id="6" name="Down Arrow 5"/>
          <p:cNvSpPr/>
          <p:nvPr/>
        </p:nvSpPr>
        <p:spPr>
          <a:xfrm rot="18773664">
            <a:off x="2406370" y="1356936"/>
            <a:ext cx="727520" cy="148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5410200"/>
            <a:ext cx="2807179" cy="523220"/>
          </a:xfrm>
          <a:prstGeom prst="rect">
            <a:avLst/>
          </a:prstGeom>
          <a:noFill/>
        </p:spPr>
        <p:txBody>
          <a:bodyPr wrap="none" rtlCol="0">
            <a:spAutoFit/>
          </a:bodyPr>
          <a:lstStyle/>
          <a:p>
            <a:r>
              <a:rPr lang="en-US" sz="2800" dirty="0" smtClean="0">
                <a:solidFill>
                  <a:schemeClr val="bg1"/>
                </a:solidFill>
              </a:rPr>
              <a:t>Vested Interests </a:t>
            </a:r>
            <a:endParaRPr lang="en-US" sz="2800" dirty="0">
              <a:solidFill>
                <a:schemeClr val="bg1"/>
              </a:solidFill>
            </a:endParaRPr>
          </a:p>
        </p:txBody>
      </p:sp>
      <p:sp>
        <p:nvSpPr>
          <p:cNvPr id="9" name="TextBox 8"/>
          <p:cNvSpPr txBox="1"/>
          <p:nvPr/>
        </p:nvSpPr>
        <p:spPr>
          <a:xfrm>
            <a:off x="6050569" y="958371"/>
            <a:ext cx="2807179" cy="523220"/>
          </a:xfrm>
          <a:prstGeom prst="rect">
            <a:avLst/>
          </a:prstGeom>
          <a:noFill/>
        </p:spPr>
        <p:txBody>
          <a:bodyPr wrap="none" rtlCol="0">
            <a:spAutoFit/>
          </a:bodyPr>
          <a:lstStyle/>
          <a:p>
            <a:r>
              <a:rPr lang="en-US" sz="2800" dirty="0" smtClean="0">
                <a:solidFill>
                  <a:schemeClr val="bg1"/>
                </a:solidFill>
              </a:rPr>
              <a:t>Vested Interests </a:t>
            </a:r>
            <a:endParaRPr lang="en-US" sz="2800" dirty="0">
              <a:solidFill>
                <a:schemeClr val="bg1"/>
              </a:solidFill>
            </a:endParaRPr>
          </a:p>
        </p:txBody>
      </p:sp>
      <p:sp>
        <p:nvSpPr>
          <p:cNvPr id="10" name="TextBox 9"/>
          <p:cNvSpPr txBox="1"/>
          <p:nvPr/>
        </p:nvSpPr>
        <p:spPr>
          <a:xfrm>
            <a:off x="457200" y="5193305"/>
            <a:ext cx="2807179" cy="523220"/>
          </a:xfrm>
          <a:prstGeom prst="rect">
            <a:avLst/>
          </a:prstGeom>
          <a:noFill/>
        </p:spPr>
        <p:txBody>
          <a:bodyPr wrap="none" rtlCol="0">
            <a:spAutoFit/>
          </a:bodyPr>
          <a:lstStyle/>
          <a:p>
            <a:r>
              <a:rPr lang="en-US" sz="2800" dirty="0" smtClean="0">
                <a:solidFill>
                  <a:schemeClr val="bg1"/>
                </a:solidFill>
              </a:rPr>
              <a:t>Vested Interests </a:t>
            </a:r>
            <a:endParaRPr lang="en-US" sz="2800" dirty="0">
              <a:solidFill>
                <a:schemeClr val="bg1"/>
              </a:solidFill>
            </a:endParaRPr>
          </a:p>
        </p:txBody>
      </p:sp>
      <p:sp>
        <p:nvSpPr>
          <p:cNvPr id="11" name="Down Arrow 10"/>
          <p:cNvSpPr/>
          <p:nvPr/>
        </p:nvSpPr>
        <p:spPr>
          <a:xfrm rot="7817956">
            <a:off x="5619744" y="3756893"/>
            <a:ext cx="727520" cy="148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3681384">
            <a:off x="2551599" y="3766269"/>
            <a:ext cx="727520" cy="148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764082">
            <a:off x="5681464" y="1406079"/>
            <a:ext cx="727520" cy="148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41101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181100" y="838200"/>
            <a:ext cx="6477000" cy="548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324100" y="1524000"/>
            <a:ext cx="4191000" cy="365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762000"/>
          </a:xfrm>
        </p:spPr>
        <p:txBody>
          <a:bodyPr>
            <a:normAutofit/>
          </a:bodyPr>
          <a:lstStyle/>
          <a:p>
            <a:r>
              <a:rPr lang="en-US" dirty="0" smtClean="0"/>
              <a:t>Ideal Input to Law</a:t>
            </a:r>
            <a:endParaRPr lang="en-US" dirty="0"/>
          </a:p>
        </p:txBody>
      </p:sp>
      <p:sp>
        <p:nvSpPr>
          <p:cNvPr id="3" name="Oval 2"/>
          <p:cNvSpPr/>
          <p:nvPr/>
        </p:nvSpPr>
        <p:spPr>
          <a:xfrm>
            <a:off x="3581400" y="2438400"/>
            <a:ext cx="1676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Law</a:t>
            </a:r>
            <a:endParaRPr lang="en-US" sz="3600" dirty="0">
              <a:solidFill>
                <a:schemeClr val="bg1"/>
              </a:solidFill>
            </a:endParaRPr>
          </a:p>
        </p:txBody>
      </p:sp>
      <p:sp>
        <p:nvSpPr>
          <p:cNvPr id="4" name="TextBox 3"/>
          <p:cNvSpPr txBox="1"/>
          <p:nvPr/>
        </p:nvSpPr>
        <p:spPr>
          <a:xfrm>
            <a:off x="3657600" y="5410200"/>
            <a:ext cx="1828800" cy="646331"/>
          </a:xfrm>
          <a:prstGeom prst="rect">
            <a:avLst/>
          </a:prstGeom>
          <a:noFill/>
        </p:spPr>
        <p:txBody>
          <a:bodyPr wrap="square" rtlCol="0">
            <a:spAutoFit/>
          </a:bodyPr>
          <a:lstStyle/>
          <a:p>
            <a:r>
              <a:rPr lang="en-US" sz="3600" dirty="0" smtClean="0">
                <a:solidFill>
                  <a:schemeClr val="bg1"/>
                </a:solidFill>
              </a:rPr>
              <a:t>Science</a:t>
            </a:r>
            <a:endParaRPr lang="en-US" sz="3600" dirty="0">
              <a:solidFill>
                <a:schemeClr val="bg1"/>
              </a:solidFill>
            </a:endParaRPr>
          </a:p>
        </p:txBody>
      </p:sp>
      <p:sp>
        <p:nvSpPr>
          <p:cNvPr id="9" name="TextBox 8"/>
          <p:cNvSpPr txBox="1"/>
          <p:nvPr/>
        </p:nvSpPr>
        <p:spPr>
          <a:xfrm>
            <a:off x="3390900" y="4191000"/>
            <a:ext cx="2362200" cy="523220"/>
          </a:xfrm>
          <a:prstGeom prst="rect">
            <a:avLst/>
          </a:prstGeom>
          <a:noFill/>
        </p:spPr>
        <p:txBody>
          <a:bodyPr wrap="square" rtlCol="0">
            <a:spAutoFit/>
          </a:bodyPr>
          <a:lstStyle/>
          <a:p>
            <a:r>
              <a:rPr lang="en-US" sz="2800" dirty="0" smtClean="0">
                <a:solidFill>
                  <a:schemeClr val="bg1"/>
                </a:solidFill>
              </a:rPr>
              <a:t>Implications</a:t>
            </a:r>
            <a:endParaRPr lang="en-US" sz="2800" dirty="0">
              <a:solidFill>
                <a:schemeClr val="bg1"/>
              </a:solidFill>
            </a:endParaRPr>
          </a:p>
        </p:txBody>
      </p:sp>
    </p:spTree>
    <p:extLst>
      <p:ext uri="{BB962C8B-B14F-4D97-AF65-F5344CB8AC3E}">
        <p14:creationId xmlns:p14="http://schemas.microsoft.com/office/powerpoint/2010/main" xmlns="" val="1491915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US" dirty="0" smtClean="0"/>
              <a:t>Sound occupational health programs</a:t>
            </a:r>
            <a:endParaRPr lang="en-US" dirty="0"/>
          </a:p>
        </p:txBody>
      </p:sp>
      <p:sp>
        <p:nvSpPr>
          <p:cNvPr id="3" name="Espace réservé du contenu 2"/>
          <p:cNvSpPr>
            <a:spLocks noGrp="1"/>
          </p:cNvSpPr>
          <p:nvPr>
            <p:ph idx="1"/>
          </p:nvPr>
        </p:nvSpPr>
        <p:spPr/>
        <p:txBody>
          <a:bodyPr/>
          <a:lstStyle/>
          <a:p>
            <a:pPr>
              <a:defRPr/>
            </a:pPr>
            <a:r>
              <a:rPr lang="en-US" dirty="0" smtClean="0"/>
              <a:t> implement best strategies are the grease for the machinery of powerful economic engines </a:t>
            </a:r>
          </a:p>
          <a:p>
            <a:pPr>
              <a:defRPr/>
            </a:pPr>
            <a:r>
              <a:rPr lang="en-US" dirty="0" smtClean="0"/>
              <a:t>Occupational heath programs help employers survive because accidents and disease are not simply expensive but wasteful. </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H" dirty="0" smtClean="0"/>
              <a:t>OBJECTIVE</a:t>
            </a:r>
            <a:endParaRPr lang="fr-CH" dirty="0"/>
          </a:p>
        </p:txBody>
      </p:sp>
      <p:sp>
        <p:nvSpPr>
          <p:cNvPr id="3" name="Espace réservé du contenu 2"/>
          <p:cNvSpPr>
            <a:spLocks noGrp="1"/>
          </p:cNvSpPr>
          <p:nvPr>
            <p:ph idx="1"/>
          </p:nvPr>
        </p:nvSpPr>
        <p:spPr/>
        <p:txBody>
          <a:bodyPr/>
          <a:lstStyle/>
          <a:p>
            <a:pPr>
              <a:defRPr/>
            </a:pPr>
            <a:r>
              <a:rPr lang="en-US" b="1" dirty="0" smtClean="0"/>
              <a:t>NECESSITY OF AN OCCUPATIONAL HEALTH  COMPLIANCE PROGRAM</a:t>
            </a:r>
          </a:p>
          <a:p>
            <a:pPr>
              <a:defRPr/>
            </a:pPr>
            <a:r>
              <a:rPr lang="en-US" dirty="0" smtClean="0"/>
              <a:t>Avoid liability </a:t>
            </a:r>
          </a:p>
          <a:p>
            <a:pPr>
              <a:defRPr/>
            </a:pPr>
            <a:r>
              <a:rPr lang="en-US" sz="1600" dirty="0" smtClean="0"/>
              <a:t>Reduce lost productivity and down-time; </a:t>
            </a:r>
          </a:p>
          <a:p>
            <a:pPr>
              <a:defRPr/>
            </a:pPr>
            <a:r>
              <a:rPr lang="en-US" sz="1600" dirty="0" smtClean="0"/>
              <a:t>Avoid ADMINISTRATIVE fines and penalties; and </a:t>
            </a:r>
          </a:p>
          <a:p>
            <a:pPr>
              <a:defRPr/>
            </a:pPr>
            <a:r>
              <a:rPr lang="en-US" sz="1600" dirty="0" smtClean="0"/>
              <a:t>Prevent injury. </a:t>
            </a:r>
          </a:p>
          <a:p>
            <a:pPr>
              <a:buFont typeface="Wingdings" pitchFamily="2" charset="2"/>
              <a:buNone/>
              <a:defRPr/>
            </a:pPr>
            <a:r>
              <a:rPr lang="en-US" sz="1600" dirty="0" smtClean="0"/>
              <a:t> </a:t>
            </a:r>
          </a:p>
          <a:p>
            <a:pPr>
              <a:defRPr/>
            </a:pPr>
            <a:r>
              <a:rPr lang="en-US" sz="1600" dirty="0" smtClean="0"/>
              <a:t>In addition, workers' compensation systems also provide financial incentives for preventing occupational accidents, occupational diseases and some forms of gradual injury, such as occupational deafness, back injuries and carpal tunnel syndrome. For this reason in-house occupational safety and health compliance programs serve two major functions: providing clear evidence of an enterprise's commitment to obeying the law, while identifying hazards in time to reduce costs and potential liability. </a:t>
            </a:r>
          </a:p>
          <a:p>
            <a:pPr>
              <a:defRPr/>
            </a:pPr>
            <a:endParaRPr lang="en-US" b="1" dirty="0" smtClean="0"/>
          </a:p>
          <a:p>
            <a:pPr>
              <a:defRPr/>
            </a:pPr>
            <a:endParaRPr lang="en-US" sz="16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3743</TotalTime>
  <Words>705</Words>
  <Application>Microsoft Office PowerPoint</Application>
  <PresentationFormat>Affichage à l'écran (4:3)</PresentationFormat>
  <Paragraphs>218</Paragraphs>
  <Slides>29</Slides>
  <Notes>1</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Apex</vt:lpstr>
      <vt:lpstr>The Need for International Harmonization of nanotechnology Laws </vt:lpstr>
      <vt:lpstr>Emerging Laws  of Nanotechnology</vt:lpstr>
      <vt:lpstr>Defining the Issue Nanotechnology and Risk </vt:lpstr>
      <vt:lpstr>Discussion Objectives</vt:lpstr>
      <vt:lpstr>Inputs to Law</vt:lpstr>
      <vt:lpstr>Inputs to Law</vt:lpstr>
      <vt:lpstr>Ideal Input to Law</vt:lpstr>
      <vt:lpstr>Sound occupational health programs</vt:lpstr>
      <vt:lpstr>OBJECTIVE</vt:lpstr>
      <vt:lpstr>DUE DILIGIENCE  INTERNAL SYSTEMS TO LISTEN TO COMPLAINTS BEFOEE THEY BLOSSOM INTO MAJOR PROBLEMS  LISTEN TO STAFF IN HOUSE INTERACT WITH AGENCY REGULATORS BEFORE PROBLEMS ARISE</vt:lpstr>
      <vt:lpstr>Hierarchy of controls  the basic bricks for due diligence </vt:lpstr>
      <vt:lpstr>UNPRECEDENTED!</vt:lpstr>
      <vt:lpstr>Advantages of Harmonization</vt:lpstr>
      <vt:lpstr>Competing Laws</vt:lpstr>
      <vt:lpstr>WHO </vt:lpstr>
      <vt:lpstr>European  Legislation (EU)</vt:lpstr>
      <vt:lpstr>WHOM ARE THE NATIONS OF THE EU???</vt:lpstr>
      <vt:lpstr>Everybody Knows.. EU major efforts</vt:lpstr>
      <vt:lpstr>Does Europe speak with one voice?</vt:lpstr>
      <vt:lpstr>Council of Europe  (COE)</vt:lpstr>
      <vt:lpstr> Role protecting consumer health </vt:lpstr>
      <vt:lpstr>Council of Europe Interest in Nano regulations</vt:lpstr>
      <vt:lpstr>RECOMMENDATION 1-  Possible  role for  the  Council of Europe  Defining OR regulating nanotechnology in its 47 member states  </vt:lpstr>
      <vt:lpstr>Recommendation 2 Possible role for Committee of Ministers</vt:lpstr>
      <vt:lpstr>Recommendation 3 Proposed Report for the Proposed Study Commission regarding Nanotechnology</vt:lpstr>
      <vt:lpstr>Diapositive 26</vt:lpstr>
      <vt:lpstr>Proactive Opportunities</vt:lpstr>
      <vt:lpstr> Acknowledgements</vt:lpstr>
      <vt:lpstr> </vt:lpstr>
    </vt:vector>
  </TitlesOfParts>
  <Company>Université de Genève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My</dc:creator>
  <cp:lastModifiedBy>Informatique</cp:lastModifiedBy>
  <cp:revision>146</cp:revision>
  <dcterms:created xsi:type="dcterms:W3CDTF">2012-12-24T18:34:29Z</dcterms:created>
  <dcterms:modified xsi:type="dcterms:W3CDTF">2013-11-07T14:20:13Z</dcterms:modified>
</cp:coreProperties>
</file>